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0" r:id="rId5"/>
    <p:sldId id="261" r:id="rId6"/>
    <p:sldId id="307" r:id="rId7"/>
    <p:sldId id="305" r:id="rId8"/>
    <p:sldId id="306" r:id="rId9"/>
    <p:sldId id="264" r:id="rId10"/>
    <p:sldId id="259"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4" r:id="rId48"/>
    <p:sldId id="302" r:id="rId49"/>
  </p:sldIdLst>
  <p:sldSz cx="18288000" cy="10287000"/>
  <p:notesSz cx="6858000" cy="9144000"/>
  <p:embeddedFontLst>
    <p:embeddedFont>
      <p:font typeface="Abril Fatface" panose="02000503000000020003" pitchFamily="2" charset="77"/>
      <p:regular r:id="rId50"/>
    </p:embeddedFont>
    <p:embeddedFont>
      <p:font typeface="Arapey Bold" panose="02000000000000000000" pitchFamily="2" charset="77"/>
      <p:regular r:id="rId51"/>
      <p:bold r:id="rId52"/>
    </p:embeddedFont>
    <p:embeddedFont>
      <p:font typeface="Bebas Neue" panose="020B0606020202050201" pitchFamily="34" charset="77"/>
      <p:regular r:id="rId53"/>
    </p:embeddedFont>
    <p:embeddedFont>
      <p:font typeface="Brick Sans" pitchFamily="2" charset="77"/>
      <p:regular r:id="rId54"/>
    </p:embeddedFont>
    <p:embeddedFont>
      <p:font typeface="Cinzel Decorative Bold" pitchFamily="2" charset="77"/>
      <p:regular r:id="rId55"/>
      <p:bold r:id="rId56"/>
    </p:embeddedFont>
    <p:embeddedFont>
      <p:font typeface="Copperplate Gothic 32 BC Bold" panose="02000504000000020004" pitchFamily="2" charset="77"/>
      <p:regular r:id="rId57"/>
    </p:embeddedFont>
    <p:embeddedFont>
      <p:font typeface="Glacial Indifference Bold" pitchFamily="2" charset="0"/>
      <p:regular r:id="rId58"/>
      <p:bold r:id="rId59"/>
    </p:embeddedFont>
    <p:embeddedFont>
      <p:font typeface="Montserrat" pitchFamily="2" charset="77"/>
      <p:regular r:id="rId60"/>
      <p:bold r:id="rId61"/>
      <p:italic r:id="rId62"/>
      <p:boldItalic r:id="rId63"/>
    </p:embeddedFont>
    <p:embeddedFont>
      <p:font typeface="Montserrat Bold" pitchFamily="2" charset="77"/>
      <p:regular r:id="rId64"/>
      <p:bold r:id="rId65"/>
    </p:embeddedFont>
    <p:embeddedFont>
      <p:font typeface="Proxima Nova Bold Italics" panose="02000506030000020004" pitchFamily="2" charset="0"/>
      <p:regular r:id="rId66"/>
      <p:bold r:id="rId67"/>
      <p:italic r:id="rId68"/>
      <p:boldItalic r:id="rId69"/>
    </p:embeddedFont>
    <p:embeddedFont>
      <p:font typeface="Slopes" pitchFamily="2" charset="77"/>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autoAdjust="0"/>
    <p:restoredTop sz="94637" autoAdjust="0"/>
  </p:normalViewPr>
  <p:slideViewPr>
    <p:cSldViewPr>
      <p:cViewPr varScale="1">
        <p:scale>
          <a:sx n="69" d="100"/>
          <a:sy n="69" d="100"/>
        </p:scale>
        <p:origin x="920" y="20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4.fntdata"/><Relationship Id="rId68" Type="http://schemas.openxmlformats.org/officeDocument/2006/relationships/font" Target="fonts/font19.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font" Target="fonts/font9.fntdata"/><Relationship Id="rId66" Type="http://schemas.openxmlformats.org/officeDocument/2006/relationships/font" Target="fonts/font17.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64" Type="http://schemas.openxmlformats.org/officeDocument/2006/relationships/font" Target="fonts/font15.fntdata"/><Relationship Id="rId69"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font" Target="fonts/font2.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0.fntdata"/><Relationship Id="rId67"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62" Type="http://schemas.openxmlformats.org/officeDocument/2006/relationships/font" Target="fonts/font13.fntdata"/><Relationship Id="rId70"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font" Target="fonts/font11.fntdata"/><Relationship Id="rId65" Type="http://schemas.openxmlformats.org/officeDocument/2006/relationships/font" Target="fonts/font16.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Users/adamabuabeid/Downloads/Sakran_2025%20for%20IFSO%20conferenc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dirty="0"/>
              <a:t>MBS in Israel</a:t>
            </a:r>
            <a:endParaRPr lang="he-IL" sz="2000"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IL"/>
        </a:p>
      </c:txPr>
    </c:title>
    <c:autoTitleDeleted val="0"/>
    <c:plotArea>
      <c:layout/>
      <c:barChart>
        <c:barDir val="col"/>
        <c:grouping val="clustered"/>
        <c:varyColors val="0"/>
        <c:ser>
          <c:idx val="0"/>
          <c:order val="0"/>
          <c:tx>
            <c:strRef>
              <c:f>'קובץ 1'!$A$8</c:f>
              <c:strCache>
                <c:ptCount val="1"/>
                <c:pt idx="0">
                  <c:v>ניתוח ראשון</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'קובץ 1'!$B$7:$L$7</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'קובץ 1'!$B$8:$L$8</c:f>
              <c:numCache>
                <c:formatCode>######0</c:formatCode>
                <c:ptCount val="11"/>
                <c:pt idx="0">
                  <c:v>8111</c:v>
                </c:pt>
                <c:pt idx="1">
                  <c:v>8202</c:v>
                </c:pt>
                <c:pt idx="2">
                  <c:v>7029</c:v>
                </c:pt>
                <c:pt idx="3">
                  <c:v>6617</c:v>
                </c:pt>
                <c:pt idx="4">
                  <c:v>6184</c:v>
                </c:pt>
                <c:pt idx="5">
                  <c:v>6146</c:v>
                </c:pt>
                <c:pt idx="6">
                  <c:v>5811</c:v>
                </c:pt>
                <c:pt idx="7">
                  <c:v>6778</c:v>
                </c:pt>
                <c:pt idx="8">
                  <c:v>5574</c:v>
                </c:pt>
                <c:pt idx="9">
                  <c:v>5026</c:v>
                </c:pt>
                <c:pt idx="10">
                  <c:v>5874</c:v>
                </c:pt>
              </c:numCache>
            </c:numRef>
          </c:val>
          <c:extLst>
            <c:ext xmlns:c16="http://schemas.microsoft.com/office/drawing/2014/chart" uri="{C3380CC4-5D6E-409C-BE32-E72D297353CC}">
              <c16:uniqueId val="{00000000-8A95-BA45-8073-88F4E6DDF628}"/>
            </c:ext>
          </c:extLst>
        </c:ser>
        <c:ser>
          <c:idx val="1"/>
          <c:order val="1"/>
          <c:tx>
            <c:strRef>
              <c:f>'קובץ 1'!$A$9</c:f>
              <c:strCache>
                <c:ptCount val="1"/>
                <c:pt idx="0">
                  <c:v>ניתוח חוזר</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IL"/>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'קובץ 1'!$B$7:$L$7</c:f>
              <c:numCache>
                <c:formatCode>General</c:formatCode>
                <c:ptCount val="11"/>
                <c:pt idx="0">
                  <c:v>2014</c:v>
                </c:pt>
                <c:pt idx="1">
                  <c:v>2015</c:v>
                </c:pt>
                <c:pt idx="2">
                  <c:v>2016</c:v>
                </c:pt>
                <c:pt idx="3">
                  <c:v>2017</c:v>
                </c:pt>
                <c:pt idx="4">
                  <c:v>2018</c:v>
                </c:pt>
                <c:pt idx="5">
                  <c:v>2019</c:v>
                </c:pt>
                <c:pt idx="6">
                  <c:v>2020</c:v>
                </c:pt>
                <c:pt idx="7">
                  <c:v>2021</c:v>
                </c:pt>
                <c:pt idx="8">
                  <c:v>2022</c:v>
                </c:pt>
                <c:pt idx="9">
                  <c:v>2023</c:v>
                </c:pt>
                <c:pt idx="10">
                  <c:v>2024</c:v>
                </c:pt>
              </c:numCache>
            </c:numRef>
          </c:cat>
          <c:val>
            <c:numRef>
              <c:f>'קובץ 1'!$B$9:$L$9</c:f>
              <c:numCache>
                <c:formatCode>######0</c:formatCode>
                <c:ptCount val="11"/>
                <c:pt idx="0">
                  <c:v>929</c:v>
                </c:pt>
                <c:pt idx="1">
                  <c:v>1126</c:v>
                </c:pt>
                <c:pt idx="2">
                  <c:v>1291</c:v>
                </c:pt>
                <c:pt idx="3">
                  <c:v>1317</c:v>
                </c:pt>
                <c:pt idx="4">
                  <c:v>1355</c:v>
                </c:pt>
                <c:pt idx="5">
                  <c:v>1300</c:v>
                </c:pt>
                <c:pt idx="6">
                  <c:v>1351</c:v>
                </c:pt>
                <c:pt idx="7">
                  <c:v>1354</c:v>
                </c:pt>
                <c:pt idx="8">
                  <c:v>1072</c:v>
                </c:pt>
                <c:pt idx="9">
                  <c:v>973</c:v>
                </c:pt>
                <c:pt idx="10">
                  <c:v>964</c:v>
                </c:pt>
              </c:numCache>
            </c:numRef>
          </c:val>
          <c:extLst>
            <c:ext xmlns:c16="http://schemas.microsoft.com/office/drawing/2014/chart" uri="{C3380CC4-5D6E-409C-BE32-E72D297353CC}">
              <c16:uniqueId val="{00000001-8A95-BA45-8073-88F4E6DDF628}"/>
            </c:ext>
          </c:extLst>
        </c:ser>
        <c:dLbls>
          <c:dLblPos val="outEnd"/>
          <c:showLegendKey val="0"/>
          <c:showVal val="1"/>
          <c:showCatName val="0"/>
          <c:showSerName val="0"/>
          <c:showPercent val="0"/>
          <c:showBubbleSize val="0"/>
        </c:dLbls>
        <c:gapWidth val="219"/>
        <c:overlap val="-27"/>
        <c:axId val="463434240"/>
        <c:axId val="463435952"/>
      </c:barChart>
      <c:catAx>
        <c:axId val="4634342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463435952"/>
        <c:crosses val="autoZero"/>
        <c:auto val="1"/>
        <c:lblAlgn val="ctr"/>
        <c:lblOffset val="100"/>
        <c:noMultiLvlLbl val="0"/>
      </c:catAx>
      <c:valAx>
        <c:axId val="46343595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crossAx val="4634342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IL"/>
        </a:p>
      </c:txPr>
    </c:legend>
    <c:plotVisOnly val="1"/>
    <c:dispBlanksAs val="gap"/>
    <c:showDLblsOverMax val="0"/>
  </c:chart>
  <c:spPr>
    <a:noFill/>
    <a:ln>
      <a:noFill/>
    </a:ln>
    <a:effectLst/>
  </c:spPr>
  <c:txPr>
    <a:bodyPr/>
    <a:lstStyle/>
    <a:p>
      <a:pPr>
        <a:defRPr/>
      </a:pPr>
      <a:endParaRPr lang="en-IL"/>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10/30/25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10/30/25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10/30/25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10/30/25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10/30/25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10/30/25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0.png"/><Relationship Id="rId7"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11.svg"/></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7.sv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36.png"/><Relationship Id="rId5" Type="http://schemas.openxmlformats.org/officeDocument/2006/relationships/image" Target="../media/image7.sv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2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49.jpeg"/></Relationships>
</file>

<file path=ppt/slides/_rels/slide2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54.png"/></Relationships>
</file>

<file path=ppt/slides/_rels/slide2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45.sv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45.svg"/><Relationship Id="rId4" Type="http://schemas.openxmlformats.org/officeDocument/2006/relationships/image" Target="../media/image44.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sv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66.jpeg"/></Relationships>
</file>

<file path=ppt/slides/_rels/slide3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3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2.png"/><Relationship Id="rId4" Type="http://schemas.openxmlformats.org/officeDocument/2006/relationships/image" Target="../media/image71.png"/></Relationships>
</file>

<file path=ppt/slides/_rels/slide37.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3.svg"/><Relationship Id="rId7" Type="http://schemas.openxmlformats.org/officeDocument/2006/relationships/image" Target="../media/image18.pn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4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8" Type="http://schemas.openxmlformats.org/officeDocument/2006/relationships/image" Target="../media/image88.svg"/><Relationship Id="rId3" Type="http://schemas.openxmlformats.org/officeDocument/2006/relationships/image" Target="../media/image11.svg"/><Relationship Id="rId7" Type="http://schemas.openxmlformats.org/officeDocument/2006/relationships/image" Target="../media/image87.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86.jpeg"/></Relationships>
</file>

<file path=ppt/slides/_rels/slide44.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0.png"/><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png"/></Relationships>
</file>

<file path=ppt/slides/_rels/slide4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94.png"/><Relationship Id="rId4" Type="http://schemas.openxmlformats.org/officeDocument/2006/relationships/image" Target="../media/image93.png"/></Relationships>
</file>

<file path=ppt/slides/_rels/slide47.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9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44.png"/><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00.png"/><Relationship Id="rId4" Type="http://schemas.openxmlformats.org/officeDocument/2006/relationships/image" Target="../media/image99.png"/></Relationships>
</file>

<file path=ppt/slides/_rels/slide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1.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sv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5000"/>
            </a:blip>
            <a:stretch>
              <a:fillRect b="-1999"/>
            </a:stretch>
          </a:blipFill>
        </p:spPr>
        <p:txBody>
          <a:bodyPr/>
          <a:lstStyle/>
          <a:p>
            <a:endParaRPr lang="en-IL"/>
          </a:p>
        </p:txBody>
      </p:sp>
      <p:grpSp>
        <p:nvGrpSpPr>
          <p:cNvPr id="3" name="Group 3"/>
          <p:cNvGrpSpPr/>
          <p:nvPr/>
        </p:nvGrpSpPr>
        <p:grpSpPr>
          <a:xfrm>
            <a:off x="0" y="9776986"/>
            <a:ext cx="18288000" cy="510014"/>
            <a:chOff x="0" y="0"/>
            <a:chExt cx="4816593" cy="134325"/>
          </a:xfrm>
        </p:grpSpPr>
        <p:sp>
          <p:nvSpPr>
            <p:cNvPr id="4" name="Freeform 4"/>
            <p:cNvSpPr/>
            <p:nvPr/>
          </p:nvSpPr>
          <p:spPr>
            <a:xfrm>
              <a:off x="0" y="0"/>
              <a:ext cx="4816592" cy="134325"/>
            </a:xfrm>
            <a:custGeom>
              <a:avLst/>
              <a:gdLst/>
              <a:ahLst/>
              <a:cxnLst/>
              <a:rect l="l" t="t" r="r" b="b"/>
              <a:pathLst>
                <a:path w="4816592" h="134325">
                  <a:moveTo>
                    <a:pt x="0" y="0"/>
                  </a:moveTo>
                  <a:lnTo>
                    <a:pt x="4816592" y="0"/>
                  </a:lnTo>
                  <a:lnTo>
                    <a:pt x="4816592" y="134325"/>
                  </a:lnTo>
                  <a:lnTo>
                    <a:pt x="0" y="134325"/>
                  </a:lnTo>
                  <a:close/>
                </a:path>
              </a:pathLst>
            </a:custGeom>
            <a:solidFill>
              <a:srgbClr val="0B2453"/>
            </a:solidFill>
          </p:spPr>
          <p:txBody>
            <a:bodyPr/>
            <a:lstStyle/>
            <a:p>
              <a:endParaRPr lang="en-IL"/>
            </a:p>
          </p:txBody>
        </p:sp>
        <p:sp>
          <p:nvSpPr>
            <p:cNvPr id="5" name="TextBox 5"/>
            <p:cNvSpPr txBox="1"/>
            <p:nvPr/>
          </p:nvSpPr>
          <p:spPr>
            <a:xfrm>
              <a:off x="0" y="-38100"/>
              <a:ext cx="4816593" cy="172425"/>
            </a:xfrm>
            <a:prstGeom prst="rect">
              <a:avLst/>
            </a:prstGeom>
          </p:spPr>
          <p:txBody>
            <a:bodyPr lIns="50800" tIns="50800" rIns="50800" bIns="50800" rtlCol="0" anchor="ctr"/>
            <a:lstStyle/>
            <a:p>
              <a:pPr algn="ctr">
                <a:lnSpc>
                  <a:spcPts val="2659"/>
                </a:lnSpc>
                <a:spcBef>
                  <a:spcPct val="0"/>
                </a:spcBef>
              </a:pPr>
              <a:endParaRPr/>
            </a:p>
          </p:txBody>
        </p:sp>
      </p:grpSp>
      <p:sp>
        <p:nvSpPr>
          <p:cNvPr id="6" name="Freeform 6"/>
          <p:cNvSpPr/>
          <p:nvPr/>
        </p:nvSpPr>
        <p:spPr>
          <a:xfrm>
            <a:off x="13223830" y="8298505"/>
            <a:ext cx="2524991" cy="1130593"/>
          </a:xfrm>
          <a:custGeom>
            <a:avLst/>
            <a:gdLst/>
            <a:ahLst/>
            <a:cxnLst/>
            <a:rect l="l" t="t" r="r" b="b"/>
            <a:pathLst>
              <a:path w="2524991" h="1130593">
                <a:moveTo>
                  <a:pt x="0" y="0"/>
                </a:moveTo>
                <a:lnTo>
                  <a:pt x="2524991" y="0"/>
                </a:lnTo>
                <a:lnTo>
                  <a:pt x="2524991" y="1130593"/>
                </a:lnTo>
                <a:lnTo>
                  <a:pt x="0" y="1130593"/>
                </a:lnTo>
                <a:lnTo>
                  <a:pt x="0" y="0"/>
                </a:lnTo>
                <a:close/>
              </a:path>
            </a:pathLst>
          </a:custGeom>
          <a:blipFill>
            <a:blip r:embed="rId3"/>
            <a:stretch>
              <a:fillRect/>
            </a:stretch>
          </a:blipFill>
        </p:spPr>
        <p:txBody>
          <a:bodyPr/>
          <a:lstStyle/>
          <a:p>
            <a:endParaRPr lang="en-IL"/>
          </a:p>
        </p:txBody>
      </p:sp>
      <p:sp>
        <p:nvSpPr>
          <p:cNvPr id="7" name="Freeform 7"/>
          <p:cNvSpPr/>
          <p:nvPr/>
        </p:nvSpPr>
        <p:spPr>
          <a:xfrm>
            <a:off x="15873292" y="7646660"/>
            <a:ext cx="2141066" cy="1782437"/>
          </a:xfrm>
          <a:custGeom>
            <a:avLst/>
            <a:gdLst/>
            <a:ahLst/>
            <a:cxnLst/>
            <a:rect l="l" t="t" r="r" b="b"/>
            <a:pathLst>
              <a:path w="2141066" h="1782437">
                <a:moveTo>
                  <a:pt x="0" y="0"/>
                </a:moveTo>
                <a:lnTo>
                  <a:pt x="2141066" y="0"/>
                </a:lnTo>
                <a:lnTo>
                  <a:pt x="2141066" y="1782438"/>
                </a:lnTo>
                <a:lnTo>
                  <a:pt x="0" y="1782438"/>
                </a:lnTo>
                <a:lnTo>
                  <a:pt x="0" y="0"/>
                </a:lnTo>
                <a:close/>
              </a:path>
            </a:pathLst>
          </a:custGeom>
          <a:blipFill>
            <a:blip r:embed="rId4"/>
            <a:stretch>
              <a:fillRect/>
            </a:stretch>
          </a:blipFill>
        </p:spPr>
        <p:txBody>
          <a:bodyPr/>
          <a:lstStyle/>
          <a:p>
            <a:endParaRPr lang="en-IL"/>
          </a:p>
        </p:txBody>
      </p:sp>
      <p:sp>
        <p:nvSpPr>
          <p:cNvPr id="8" name="TextBox 8"/>
          <p:cNvSpPr txBox="1"/>
          <p:nvPr/>
        </p:nvSpPr>
        <p:spPr>
          <a:xfrm>
            <a:off x="1028700" y="2122900"/>
            <a:ext cx="16230600" cy="2895600"/>
          </a:xfrm>
          <a:prstGeom prst="rect">
            <a:avLst/>
          </a:prstGeom>
        </p:spPr>
        <p:txBody>
          <a:bodyPr lIns="0" tIns="0" rIns="0" bIns="0" rtlCol="0" anchor="t">
            <a:spAutoFit/>
          </a:bodyPr>
          <a:lstStyle/>
          <a:p>
            <a:pPr algn="ctr">
              <a:lnSpc>
                <a:spcPts val="12000"/>
              </a:lnSpc>
            </a:pPr>
            <a:r>
              <a:rPr lang="en-US" sz="6000" b="1">
                <a:solidFill>
                  <a:srgbClr val="0B2453"/>
                </a:solidFill>
                <a:latin typeface="Montserrat Bold"/>
                <a:ea typeface="Montserrat Bold"/>
                <a:cs typeface="Montserrat Bold"/>
                <a:sym typeface="Montserrat Bold"/>
              </a:rPr>
              <a:t>ONE ANASTOMOSIS GASTRIC BYPASS – THE FIRST PROCEDURE IN ISRAEL</a:t>
            </a:r>
          </a:p>
        </p:txBody>
      </p:sp>
      <p:sp>
        <p:nvSpPr>
          <p:cNvPr id="9" name="TextBox 9"/>
          <p:cNvSpPr txBox="1"/>
          <p:nvPr/>
        </p:nvSpPr>
        <p:spPr>
          <a:xfrm>
            <a:off x="1028700" y="7599035"/>
            <a:ext cx="4687648" cy="495300"/>
          </a:xfrm>
          <a:prstGeom prst="rect">
            <a:avLst/>
          </a:prstGeom>
        </p:spPr>
        <p:txBody>
          <a:bodyPr lIns="0" tIns="0" rIns="0" bIns="0" rtlCol="0" anchor="t">
            <a:spAutoFit/>
          </a:bodyPr>
          <a:lstStyle/>
          <a:p>
            <a:pPr algn="l">
              <a:lnSpc>
                <a:spcPts val="4199"/>
              </a:lnSpc>
            </a:pPr>
            <a:r>
              <a:rPr lang="en-US" sz="2999" b="1">
                <a:solidFill>
                  <a:srgbClr val="161A41"/>
                </a:solidFill>
                <a:latin typeface="Montserrat Bold"/>
                <a:ea typeface="Montserrat Bold"/>
                <a:cs typeface="Montserrat Bold"/>
                <a:sym typeface="Montserrat Bold"/>
              </a:rPr>
              <a:t>Adam Abu-Abeid M.D</a:t>
            </a:r>
          </a:p>
        </p:txBody>
      </p:sp>
      <p:sp>
        <p:nvSpPr>
          <p:cNvPr id="10" name="TextBox 10"/>
          <p:cNvSpPr txBox="1"/>
          <p:nvPr/>
        </p:nvSpPr>
        <p:spPr>
          <a:xfrm>
            <a:off x="1028700" y="8225791"/>
            <a:ext cx="12195130" cy="1156334"/>
          </a:xfrm>
          <a:prstGeom prst="rect">
            <a:avLst/>
          </a:prstGeom>
        </p:spPr>
        <p:txBody>
          <a:bodyPr lIns="0" tIns="0" rIns="0" bIns="0" rtlCol="0" anchor="t">
            <a:spAutoFit/>
          </a:bodyPr>
          <a:lstStyle/>
          <a:p>
            <a:pPr algn="l">
              <a:lnSpc>
                <a:spcPts val="4800"/>
              </a:lnSpc>
            </a:pPr>
            <a:r>
              <a:rPr lang="en-US" sz="2400">
                <a:solidFill>
                  <a:srgbClr val="161A41"/>
                </a:solidFill>
                <a:latin typeface="Montserrat"/>
                <a:ea typeface="Montserrat"/>
                <a:cs typeface="Montserrat"/>
                <a:sym typeface="Montserrat"/>
              </a:rPr>
              <a:t>Consultant Surgeon, Tel Aviv Sourasky Medical Center</a:t>
            </a:r>
          </a:p>
          <a:p>
            <a:pPr algn="l">
              <a:lnSpc>
                <a:spcPts val="4800"/>
              </a:lnSpc>
            </a:pPr>
            <a:r>
              <a:rPr lang="en-US" sz="2400">
                <a:solidFill>
                  <a:srgbClr val="161A41"/>
                </a:solidFill>
                <a:latin typeface="Montserrat"/>
                <a:ea typeface="Montserrat"/>
                <a:cs typeface="Montserrat"/>
                <a:sym typeface="Montserrat"/>
              </a:rPr>
              <a:t>Assistant Professor, Faculty of Medical Health and Sciences, Tel Aviv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10800000">
            <a:off x="-4115178" y="1186552"/>
            <a:ext cx="13135888" cy="9851916"/>
            <a:chOff x="0" y="0"/>
            <a:chExt cx="812800" cy="609600"/>
          </a:xfrm>
        </p:grpSpPr>
        <p:sp>
          <p:nvSpPr>
            <p:cNvPr id="3" name="Freeform 3"/>
            <p:cNvSpPr/>
            <p:nvPr/>
          </p:nvSpPr>
          <p:spPr>
            <a:xfrm>
              <a:off x="3580" y="0"/>
              <a:ext cx="805640" cy="609600"/>
            </a:xfrm>
            <a:custGeom>
              <a:avLst/>
              <a:gdLst/>
              <a:ahLst/>
              <a:cxnLst/>
              <a:rect l="l" t="t" r="r" b="b"/>
              <a:pathLst>
                <a:path w="805640" h="609600">
                  <a:moveTo>
                    <a:pt x="591286" y="0"/>
                  </a:moveTo>
                  <a:lnTo>
                    <a:pt x="11154" y="0"/>
                  </a:lnTo>
                  <a:cubicBezTo>
                    <a:pt x="7741" y="0"/>
                    <a:pt x="4535" y="1641"/>
                    <a:pt x="2539" y="4410"/>
                  </a:cubicBezTo>
                  <a:cubicBezTo>
                    <a:pt x="543" y="7180"/>
                    <a:pt x="0" y="10740"/>
                    <a:pt x="1079" y="13978"/>
                  </a:cubicBezTo>
                  <a:lnTo>
                    <a:pt x="194961" y="595622"/>
                  </a:lnTo>
                  <a:cubicBezTo>
                    <a:pt x="197743" y="603969"/>
                    <a:pt x="205555" y="609600"/>
                    <a:pt x="214354" y="609600"/>
                  </a:cubicBezTo>
                  <a:lnTo>
                    <a:pt x="794486" y="609600"/>
                  </a:lnTo>
                  <a:cubicBezTo>
                    <a:pt x="797899" y="609600"/>
                    <a:pt x="801105" y="607959"/>
                    <a:pt x="803101" y="605190"/>
                  </a:cubicBezTo>
                  <a:cubicBezTo>
                    <a:pt x="805097" y="602420"/>
                    <a:pt x="805640" y="598860"/>
                    <a:pt x="804561" y="595622"/>
                  </a:cubicBezTo>
                  <a:lnTo>
                    <a:pt x="610679" y="13978"/>
                  </a:lnTo>
                  <a:cubicBezTo>
                    <a:pt x="607897" y="5631"/>
                    <a:pt x="600085" y="0"/>
                    <a:pt x="591286" y="0"/>
                  </a:cubicBezTo>
                  <a:close/>
                </a:path>
              </a:pathLst>
            </a:custGeom>
            <a:gradFill rotWithShape="1">
              <a:gsLst>
                <a:gs pos="0">
                  <a:srgbClr val="858F9A">
                    <a:alpha val="100000"/>
                  </a:srgbClr>
                </a:gs>
                <a:gs pos="100000">
                  <a:srgbClr val="181A41">
                    <a:alpha val="100000"/>
                  </a:srgbClr>
                </a:gs>
              </a:gsLst>
              <a:lin ang="0"/>
            </a:gradFill>
          </p:spPr>
          <p:txBody>
            <a:bodyPr/>
            <a:lstStyle/>
            <a:p>
              <a:endParaRPr lang="en-IL"/>
            </a:p>
          </p:txBody>
        </p:sp>
        <p:sp>
          <p:nvSpPr>
            <p:cNvPr id="4" name="TextBox 4"/>
            <p:cNvSpPr txBox="1"/>
            <p:nvPr/>
          </p:nvSpPr>
          <p:spPr>
            <a:xfrm>
              <a:off x="101600" y="-47625"/>
              <a:ext cx="609600" cy="657225"/>
            </a:xfrm>
            <a:prstGeom prst="rect">
              <a:avLst/>
            </a:prstGeom>
          </p:spPr>
          <p:txBody>
            <a:bodyPr lIns="50800" tIns="50800" rIns="50800" bIns="50800" rtlCol="0" anchor="ctr"/>
            <a:lstStyle/>
            <a:p>
              <a:pPr algn="ctr">
                <a:lnSpc>
                  <a:spcPts val="3639"/>
                </a:lnSpc>
              </a:pPr>
              <a:endParaRPr/>
            </a:p>
          </p:txBody>
        </p:sp>
      </p:grpSp>
      <p:sp>
        <p:nvSpPr>
          <p:cNvPr id="5" name="Freeform 5"/>
          <p:cNvSpPr/>
          <p:nvPr/>
        </p:nvSpPr>
        <p:spPr>
          <a:xfrm rot="-1052881">
            <a:off x="-1253743" y="-890852"/>
            <a:ext cx="7210268" cy="13379878"/>
          </a:xfrm>
          <a:custGeom>
            <a:avLst/>
            <a:gdLst/>
            <a:ahLst/>
            <a:cxnLst/>
            <a:rect l="l" t="t" r="r" b="b"/>
            <a:pathLst>
              <a:path w="7210268" h="13379878">
                <a:moveTo>
                  <a:pt x="0" y="0"/>
                </a:moveTo>
                <a:lnTo>
                  <a:pt x="7210268" y="0"/>
                </a:lnTo>
                <a:lnTo>
                  <a:pt x="7210268" y="13379878"/>
                </a:lnTo>
                <a:lnTo>
                  <a:pt x="0" y="13379878"/>
                </a:lnTo>
                <a:lnTo>
                  <a:pt x="0" y="0"/>
                </a:lnTo>
                <a:close/>
              </a:path>
            </a:pathLst>
          </a:custGeom>
          <a:blipFill>
            <a:blip r:embed="rId2"/>
            <a:stretch>
              <a:fillRect/>
            </a:stretch>
          </a:blipFill>
        </p:spPr>
        <p:txBody>
          <a:bodyPr/>
          <a:lstStyle/>
          <a:p>
            <a:endParaRPr lang="en-IL"/>
          </a:p>
        </p:txBody>
      </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7" name="Freeform 7"/>
          <p:cNvSpPr/>
          <p:nvPr/>
        </p:nvSpPr>
        <p:spPr>
          <a:xfrm>
            <a:off x="9144000" y="3937566"/>
            <a:ext cx="2341613" cy="193183"/>
          </a:xfrm>
          <a:custGeom>
            <a:avLst/>
            <a:gdLst/>
            <a:ahLst/>
            <a:cxnLst/>
            <a:rect l="l" t="t" r="r" b="b"/>
            <a:pathLst>
              <a:path w="2341613" h="193183">
                <a:moveTo>
                  <a:pt x="0" y="0"/>
                </a:moveTo>
                <a:lnTo>
                  <a:pt x="2341613" y="0"/>
                </a:lnTo>
                <a:lnTo>
                  <a:pt x="2341613" y="193183"/>
                </a:lnTo>
                <a:lnTo>
                  <a:pt x="0" y="19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8" name="Freeform 8"/>
          <p:cNvSpPr/>
          <p:nvPr/>
        </p:nvSpPr>
        <p:spPr>
          <a:xfrm flipH="1" flipV="1">
            <a:off x="-229311" y="-192571"/>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9" name="Freeform 9"/>
          <p:cNvSpPr/>
          <p:nvPr/>
        </p:nvSpPr>
        <p:spPr>
          <a:xfrm>
            <a:off x="9374754" y="4589180"/>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0" name="TextBox 10"/>
          <p:cNvSpPr txBox="1"/>
          <p:nvPr/>
        </p:nvSpPr>
        <p:spPr>
          <a:xfrm>
            <a:off x="9144000" y="1603669"/>
            <a:ext cx="6660452" cy="1918584"/>
          </a:xfrm>
          <a:prstGeom prst="rect">
            <a:avLst/>
          </a:prstGeom>
        </p:spPr>
        <p:txBody>
          <a:bodyPr lIns="0" tIns="0" rIns="0" bIns="0" rtlCol="0" anchor="t">
            <a:spAutoFit/>
          </a:bodyPr>
          <a:lstStyle/>
          <a:p>
            <a:pPr algn="l">
              <a:lnSpc>
                <a:spcPts val="7651"/>
              </a:lnSpc>
            </a:pPr>
            <a:r>
              <a:rPr lang="en-US" sz="5465" b="1">
                <a:solidFill>
                  <a:srgbClr val="161A41"/>
                </a:solidFill>
                <a:latin typeface="Montserrat Bold"/>
                <a:ea typeface="Montserrat Bold"/>
                <a:cs typeface="Montserrat Bold"/>
                <a:sym typeface="Montserrat Bold"/>
              </a:rPr>
              <a:t>ISRAEL DEMOGRAPHICS</a:t>
            </a:r>
          </a:p>
        </p:txBody>
      </p:sp>
      <p:sp>
        <p:nvSpPr>
          <p:cNvPr id="11" name="TextBox 11"/>
          <p:cNvSpPr txBox="1"/>
          <p:nvPr/>
        </p:nvSpPr>
        <p:spPr>
          <a:xfrm>
            <a:off x="9669922" y="4340299"/>
            <a:ext cx="6660452" cy="3129281"/>
          </a:xfrm>
          <a:prstGeom prst="rect">
            <a:avLst/>
          </a:prstGeom>
        </p:spPr>
        <p:txBody>
          <a:bodyPr lIns="0" tIns="0" rIns="0" bIns="0" rtlCol="0" anchor="t">
            <a:spAutoFit/>
          </a:bodyPr>
          <a:lstStyle/>
          <a:p>
            <a:pPr algn="l">
              <a:lnSpc>
                <a:spcPts val="4249"/>
              </a:lnSpc>
            </a:pPr>
            <a:r>
              <a:rPr lang="en-US" sz="1699">
                <a:solidFill>
                  <a:srgbClr val="0B2453"/>
                </a:solidFill>
                <a:latin typeface="Montserrat"/>
                <a:ea typeface="Montserrat"/>
                <a:cs typeface="Montserrat"/>
                <a:sym typeface="Montserrat"/>
              </a:rPr>
              <a:t>Population ~ 10  million</a:t>
            </a:r>
          </a:p>
          <a:p>
            <a:pPr algn="l">
              <a:lnSpc>
                <a:spcPts val="4249"/>
              </a:lnSpc>
            </a:pPr>
            <a:r>
              <a:rPr lang="en-US" sz="1699">
                <a:solidFill>
                  <a:srgbClr val="0B2453"/>
                </a:solidFill>
                <a:latin typeface="Montserrat"/>
                <a:ea typeface="Montserrat"/>
                <a:cs typeface="Montserrat"/>
                <a:sym typeface="Montserrat"/>
              </a:rPr>
              <a:t>Jews – 74%</a:t>
            </a:r>
          </a:p>
          <a:p>
            <a:pPr algn="l">
              <a:lnSpc>
                <a:spcPts val="4249"/>
              </a:lnSpc>
            </a:pPr>
            <a:r>
              <a:rPr lang="en-US" sz="1699">
                <a:solidFill>
                  <a:srgbClr val="0B2453"/>
                </a:solidFill>
                <a:latin typeface="Montserrat"/>
                <a:ea typeface="Montserrat"/>
                <a:cs typeface="Montserrat"/>
                <a:sym typeface="Montserrat"/>
              </a:rPr>
              <a:t>Muslim Arabs – 21%</a:t>
            </a:r>
          </a:p>
          <a:p>
            <a:pPr algn="l">
              <a:lnSpc>
                <a:spcPts val="4249"/>
              </a:lnSpc>
            </a:pPr>
            <a:r>
              <a:rPr lang="en-US" sz="1699">
                <a:solidFill>
                  <a:srgbClr val="0B2453"/>
                </a:solidFill>
                <a:latin typeface="Montserrat"/>
                <a:ea typeface="Montserrat"/>
                <a:cs typeface="Montserrat"/>
                <a:sym typeface="Montserrat"/>
              </a:rPr>
              <a:t>Christian Arabs – ~ 2%</a:t>
            </a:r>
          </a:p>
          <a:p>
            <a:pPr algn="l">
              <a:lnSpc>
                <a:spcPts val="4249"/>
              </a:lnSpc>
            </a:pPr>
            <a:r>
              <a:rPr lang="en-US" sz="1699">
                <a:solidFill>
                  <a:srgbClr val="0B2453"/>
                </a:solidFill>
                <a:latin typeface="Montserrat"/>
                <a:ea typeface="Montserrat"/>
                <a:cs typeface="Montserrat"/>
                <a:sym typeface="Montserrat"/>
              </a:rPr>
              <a:t>Druze - ~ 2.5%</a:t>
            </a:r>
          </a:p>
          <a:p>
            <a:pPr algn="l">
              <a:lnSpc>
                <a:spcPts val="4249"/>
              </a:lnSpc>
            </a:pPr>
            <a:r>
              <a:rPr lang="en-US" sz="1699">
                <a:solidFill>
                  <a:srgbClr val="0B2453"/>
                </a:solidFill>
                <a:latin typeface="Montserrat"/>
                <a:ea typeface="Montserrat"/>
                <a:cs typeface="Montserrat"/>
                <a:sym typeface="Montserrat"/>
              </a:rPr>
              <a:t>Other – Circassians, Baha’ians</a:t>
            </a:r>
          </a:p>
        </p:txBody>
      </p:sp>
      <p:sp>
        <p:nvSpPr>
          <p:cNvPr id="12" name="Freeform 12"/>
          <p:cNvSpPr/>
          <p:nvPr/>
        </p:nvSpPr>
        <p:spPr>
          <a:xfrm>
            <a:off x="9374754" y="5113055"/>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3" name="Freeform 13"/>
          <p:cNvSpPr/>
          <p:nvPr/>
        </p:nvSpPr>
        <p:spPr>
          <a:xfrm>
            <a:off x="9374754" y="5652805"/>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4" name="Freeform 14"/>
          <p:cNvSpPr/>
          <p:nvPr/>
        </p:nvSpPr>
        <p:spPr>
          <a:xfrm>
            <a:off x="9374754" y="6186686"/>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5" name="Freeform 15"/>
          <p:cNvSpPr/>
          <p:nvPr/>
        </p:nvSpPr>
        <p:spPr>
          <a:xfrm>
            <a:off x="9374754" y="6711041"/>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6" name="Freeform 16"/>
          <p:cNvSpPr/>
          <p:nvPr/>
        </p:nvSpPr>
        <p:spPr>
          <a:xfrm>
            <a:off x="9374754" y="7244922"/>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7" name="TextBox 17"/>
          <p:cNvSpPr txBox="1"/>
          <p:nvPr/>
        </p:nvSpPr>
        <p:spPr>
          <a:xfrm>
            <a:off x="9669922" y="8668385"/>
            <a:ext cx="4572595" cy="438785"/>
          </a:xfrm>
          <a:prstGeom prst="rect">
            <a:avLst/>
          </a:prstGeom>
        </p:spPr>
        <p:txBody>
          <a:bodyPr lIns="0" tIns="0" rIns="0" bIns="0" rtlCol="0" anchor="t">
            <a:spAutoFit/>
          </a:bodyPr>
          <a:lstStyle/>
          <a:p>
            <a:pPr algn="ctr">
              <a:lnSpc>
                <a:spcPts val="3639"/>
              </a:lnSpc>
              <a:spcBef>
                <a:spcPct val="0"/>
              </a:spcBef>
            </a:pPr>
            <a:r>
              <a:rPr lang="en-US" sz="2599">
                <a:solidFill>
                  <a:srgbClr val="0B2453"/>
                </a:solidFill>
                <a:latin typeface="Montserrat"/>
                <a:ea typeface="Montserrat"/>
                <a:cs typeface="Montserrat"/>
                <a:sym typeface="Montserrat"/>
              </a:rPr>
              <a:t>Everyone knows everyone….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61363" y="-165445"/>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TextBox 3"/>
          <p:cNvSpPr txBox="1"/>
          <p:nvPr/>
        </p:nvSpPr>
        <p:spPr>
          <a:xfrm>
            <a:off x="2004666" y="1064719"/>
            <a:ext cx="12792769" cy="1918584"/>
          </a:xfrm>
          <a:prstGeom prst="rect">
            <a:avLst/>
          </a:prstGeom>
        </p:spPr>
        <p:txBody>
          <a:bodyPr lIns="0" tIns="0" rIns="0" bIns="0" rtlCol="0" anchor="t">
            <a:spAutoFit/>
          </a:bodyPr>
          <a:lstStyle/>
          <a:p>
            <a:pPr marL="0" lvl="0" indent="0" algn="just">
              <a:lnSpc>
                <a:spcPts val="7651"/>
              </a:lnSpc>
              <a:spcBef>
                <a:spcPct val="0"/>
              </a:spcBef>
            </a:pPr>
            <a:r>
              <a:rPr lang="en-US" sz="5465" b="1" u="none" strike="noStrike">
                <a:solidFill>
                  <a:srgbClr val="0B2453"/>
                </a:solidFill>
                <a:latin typeface="Montserrat Bold"/>
                <a:ea typeface="Montserrat Bold"/>
                <a:cs typeface="Montserrat Bold"/>
                <a:sym typeface="Montserrat Bold"/>
              </a:rPr>
              <a:t>REASONS WHY OAGB IS THE FIRST PROCEDURE IN ISRAEL</a:t>
            </a:r>
          </a:p>
        </p:txBody>
      </p:sp>
      <p:sp>
        <p:nvSpPr>
          <p:cNvPr id="4" name="TextBox 4"/>
          <p:cNvSpPr txBox="1"/>
          <p:nvPr/>
        </p:nvSpPr>
        <p:spPr>
          <a:xfrm>
            <a:off x="2594368" y="7148400"/>
            <a:ext cx="10094441" cy="1637452"/>
          </a:xfrm>
          <a:prstGeom prst="rect">
            <a:avLst/>
          </a:prstGeom>
        </p:spPr>
        <p:txBody>
          <a:bodyPr lIns="0" tIns="0" rIns="0" bIns="0" rtlCol="0" anchor="t">
            <a:spAutoFit/>
          </a:bodyPr>
          <a:lstStyle/>
          <a:p>
            <a:pPr algn="l">
              <a:lnSpc>
                <a:spcPts val="13310"/>
              </a:lnSpc>
            </a:pPr>
            <a:r>
              <a:rPr lang="en-US" sz="6655" spc="166">
                <a:solidFill>
                  <a:srgbClr val="FFDE59"/>
                </a:solidFill>
                <a:latin typeface="Copperplate Gothic 32 BC Bold"/>
                <a:ea typeface="Copperplate Gothic 32 BC Bold"/>
                <a:cs typeface="Copperplate Gothic 32 BC Bold"/>
                <a:sym typeface="Copperplate Gothic 32 BC Bold"/>
              </a:rPr>
              <a:t>Technical procedure </a:t>
            </a:r>
          </a:p>
        </p:txBody>
      </p:sp>
      <p:sp>
        <p:nvSpPr>
          <p:cNvPr id="5" name="TextBox 5"/>
          <p:cNvSpPr txBox="1"/>
          <p:nvPr/>
        </p:nvSpPr>
        <p:spPr>
          <a:xfrm>
            <a:off x="8267326" y="5410739"/>
            <a:ext cx="3633926" cy="787757"/>
          </a:xfrm>
          <a:prstGeom prst="rect">
            <a:avLst/>
          </a:prstGeom>
        </p:spPr>
        <p:txBody>
          <a:bodyPr wrap="square" lIns="0" tIns="0" rIns="0" bIns="0" rtlCol="0" anchor="t">
            <a:spAutoFit/>
          </a:bodyPr>
          <a:lstStyle/>
          <a:p>
            <a:pPr algn="l">
              <a:lnSpc>
                <a:spcPts val="6940"/>
              </a:lnSpc>
            </a:pPr>
            <a:r>
              <a:rPr lang="en-US" sz="3470" b="1" spc="86" dirty="0">
                <a:solidFill>
                  <a:srgbClr val="CFBB52"/>
                </a:solidFill>
                <a:latin typeface="Montserrat Bold"/>
                <a:ea typeface="Montserrat Bold"/>
                <a:cs typeface="Montserrat Bold"/>
                <a:sym typeface="Montserrat Bold"/>
              </a:rPr>
              <a:t>Effectiveness</a:t>
            </a:r>
          </a:p>
        </p:txBody>
      </p:sp>
      <p:sp>
        <p:nvSpPr>
          <p:cNvPr id="6" name="TextBox 6"/>
          <p:cNvSpPr txBox="1"/>
          <p:nvPr/>
        </p:nvSpPr>
        <p:spPr>
          <a:xfrm>
            <a:off x="9663278" y="3570370"/>
            <a:ext cx="7596893" cy="1981876"/>
          </a:xfrm>
          <a:prstGeom prst="rect">
            <a:avLst/>
          </a:prstGeom>
        </p:spPr>
        <p:txBody>
          <a:bodyPr lIns="0" tIns="0" rIns="0" bIns="0" rtlCol="0" anchor="t">
            <a:spAutoFit/>
          </a:bodyPr>
          <a:lstStyle/>
          <a:p>
            <a:pPr algn="ctr">
              <a:lnSpc>
                <a:spcPts val="17378"/>
              </a:lnSpc>
            </a:pPr>
            <a:r>
              <a:rPr lang="en-US" sz="8689" b="1" spc="217" dirty="0">
                <a:solidFill>
                  <a:srgbClr val="5170FF"/>
                </a:solidFill>
                <a:latin typeface="Glacial Indifference Bold"/>
                <a:ea typeface="Glacial Indifference Bold"/>
                <a:cs typeface="Glacial Indifference Bold"/>
                <a:sym typeface="Glacial Indifference Bold"/>
              </a:rPr>
              <a:t>Small country</a:t>
            </a:r>
          </a:p>
        </p:txBody>
      </p:sp>
      <p:sp>
        <p:nvSpPr>
          <p:cNvPr id="7" name="TextBox 7"/>
          <p:cNvSpPr txBox="1"/>
          <p:nvPr/>
        </p:nvSpPr>
        <p:spPr>
          <a:xfrm>
            <a:off x="13024106" y="6550600"/>
            <a:ext cx="3104969" cy="2044524"/>
          </a:xfrm>
          <a:prstGeom prst="rect">
            <a:avLst/>
          </a:prstGeom>
        </p:spPr>
        <p:txBody>
          <a:bodyPr lIns="0" tIns="0" rIns="0" bIns="0" rtlCol="0" anchor="t">
            <a:spAutoFit/>
          </a:bodyPr>
          <a:lstStyle/>
          <a:p>
            <a:pPr algn="ctr">
              <a:lnSpc>
                <a:spcPts val="8562"/>
              </a:lnSpc>
            </a:pPr>
            <a:r>
              <a:rPr lang="en-US" sz="4281" spc="107">
                <a:solidFill>
                  <a:srgbClr val="FF5757"/>
                </a:solidFill>
                <a:latin typeface="Abril Fatface"/>
                <a:ea typeface="Abril Fatface"/>
                <a:cs typeface="Abril Fatface"/>
                <a:sym typeface="Abril Fatface"/>
              </a:rPr>
              <a:t>Safety short term</a:t>
            </a:r>
          </a:p>
        </p:txBody>
      </p:sp>
      <p:sp>
        <p:nvSpPr>
          <p:cNvPr id="8" name="TextBox 8"/>
          <p:cNvSpPr txBox="1"/>
          <p:nvPr/>
        </p:nvSpPr>
        <p:spPr>
          <a:xfrm>
            <a:off x="4855991" y="5848279"/>
            <a:ext cx="8605734" cy="1834733"/>
          </a:xfrm>
          <a:prstGeom prst="rect">
            <a:avLst/>
          </a:prstGeom>
        </p:spPr>
        <p:txBody>
          <a:bodyPr lIns="0" tIns="0" rIns="0" bIns="0" rtlCol="0" anchor="t">
            <a:spAutoFit/>
          </a:bodyPr>
          <a:lstStyle/>
          <a:p>
            <a:pPr algn="l">
              <a:lnSpc>
                <a:spcPts val="15881"/>
              </a:lnSpc>
            </a:pPr>
            <a:r>
              <a:rPr lang="en-US" sz="7940" b="1" spc="198" dirty="0">
                <a:solidFill>
                  <a:srgbClr val="7ED957"/>
                </a:solidFill>
                <a:latin typeface="Cinzel Decorative Bold"/>
                <a:ea typeface="Cinzel Decorative Bold"/>
                <a:cs typeface="Cinzel Decorative Bold"/>
                <a:sym typeface="Cinzel Decorative Bold"/>
              </a:rPr>
              <a:t>Reversibility</a:t>
            </a:r>
          </a:p>
        </p:txBody>
      </p:sp>
      <p:sp>
        <p:nvSpPr>
          <p:cNvPr id="9" name="TextBox 9"/>
          <p:cNvSpPr txBox="1"/>
          <p:nvPr/>
        </p:nvSpPr>
        <p:spPr>
          <a:xfrm>
            <a:off x="4586562" y="5150210"/>
            <a:ext cx="2641860" cy="787757"/>
          </a:xfrm>
          <a:prstGeom prst="rect">
            <a:avLst/>
          </a:prstGeom>
        </p:spPr>
        <p:txBody>
          <a:bodyPr wrap="square" lIns="0" tIns="0" rIns="0" bIns="0" rtlCol="0" anchor="t">
            <a:spAutoFit/>
          </a:bodyPr>
          <a:lstStyle/>
          <a:p>
            <a:pPr algn="l">
              <a:lnSpc>
                <a:spcPts val="6940"/>
              </a:lnSpc>
            </a:pPr>
            <a:r>
              <a:rPr lang="en-US" sz="3470" b="1" spc="86" dirty="0">
                <a:solidFill>
                  <a:srgbClr val="0CC0DF"/>
                </a:solidFill>
                <a:latin typeface="Montserrat Bold"/>
                <a:ea typeface="Montserrat Bold"/>
                <a:cs typeface="Montserrat Bold"/>
                <a:sym typeface="Montserrat Bold"/>
              </a:rPr>
              <a:t>Tailoring</a:t>
            </a:r>
          </a:p>
        </p:txBody>
      </p:sp>
      <p:sp>
        <p:nvSpPr>
          <p:cNvPr id="10" name="TextBox 10"/>
          <p:cNvSpPr txBox="1"/>
          <p:nvPr/>
        </p:nvSpPr>
        <p:spPr>
          <a:xfrm>
            <a:off x="6708534" y="3623224"/>
            <a:ext cx="2931095" cy="1793687"/>
          </a:xfrm>
          <a:prstGeom prst="rect">
            <a:avLst/>
          </a:prstGeom>
        </p:spPr>
        <p:txBody>
          <a:bodyPr lIns="0" tIns="0" rIns="0" bIns="0" rtlCol="0" anchor="t">
            <a:spAutoFit/>
          </a:bodyPr>
          <a:lstStyle/>
          <a:p>
            <a:pPr algn="ctr">
              <a:lnSpc>
                <a:spcPts val="7530"/>
              </a:lnSpc>
            </a:pPr>
            <a:r>
              <a:rPr lang="en-US" sz="3765" b="1" i="1" spc="94">
                <a:solidFill>
                  <a:srgbClr val="FF751F"/>
                </a:solidFill>
                <a:latin typeface="Proxima Nova Bold Italics"/>
                <a:ea typeface="Proxima Nova Bold Italics"/>
                <a:cs typeface="Proxima Nova Bold Italics"/>
                <a:sym typeface="Proxima Nova Bold Italics"/>
              </a:rPr>
              <a:t>Patient satisfaction</a:t>
            </a:r>
          </a:p>
        </p:txBody>
      </p:sp>
      <p:sp>
        <p:nvSpPr>
          <p:cNvPr id="11" name="TextBox 11"/>
          <p:cNvSpPr txBox="1"/>
          <p:nvPr/>
        </p:nvSpPr>
        <p:spPr>
          <a:xfrm>
            <a:off x="820738" y="4369389"/>
            <a:ext cx="4035252" cy="1813793"/>
          </a:xfrm>
          <a:prstGeom prst="rect">
            <a:avLst/>
          </a:prstGeom>
        </p:spPr>
        <p:txBody>
          <a:bodyPr lIns="0" tIns="0" rIns="0" bIns="0" rtlCol="0" anchor="t">
            <a:spAutoFit/>
          </a:bodyPr>
          <a:lstStyle/>
          <a:p>
            <a:pPr algn="ctr">
              <a:lnSpc>
                <a:spcPts val="15899"/>
              </a:lnSpc>
            </a:pPr>
            <a:r>
              <a:rPr lang="en-US" sz="7949" b="1" spc="198">
                <a:solidFill>
                  <a:srgbClr val="FF66C4"/>
                </a:solidFill>
                <a:latin typeface="Montserrat Bold"/>
                <a:ea typeface="Montserrat Bold"/>
                <a:cs typeface="Montserrat Bold"/>
                <a:sym typeface="Montserrat Bold"/>
              </a:rPr>
              <a:t>Cost</a:t>
            </a:r>
          </a:p>
        </p:txBody>
      </p:sp>
      <p:sp>
        <p:nvSpPr>
          <p:cNvPr id="12" name="TextBox 12"/>
          <p:cNvSpPr txBox="1"/>
          <p:nvPr/>
        </p:nvSpPr>
        <p:spPr>
          <a:xfrm>
            <a:off x="12537803" y="5283903"/>
            <a:ext cx="2259632" cy="797282"/>
          </a:xfrm>
          <a:prstGeom prst="rect">
            <a:avLst/>
          </a:prstGeom>
        </p:spPr>
        <p:txBody>
          <a:bodyPr wrap="square" lIns="0" tIns="0" rIns="0" bIns="0" rtlCol="0" anchor="t">
            <a:spAutoFit/>
          </a:bodyPr>
          <a:lstStyle/>
          <a:p>
            <a:pPr algn="l">
              <a:lnSpc>
                <a:spcPts val="6940"/>
              </a:lnSpc>
            </a:pPr>
            <a:r>
              <a:rPr lang="en-US" sz="3470" spc="86" dirty="0">
                <a:solidFill>
                  <a:srgbClr val="004AAD"/>
                </a:solidFill>
                <a:latin typeface="Arapey Bold"/>
                <a:ea typeface="Arapey Bold"/>
                <a:cs typeface="Arapey Bold"/>
                <a:sym typeface="Arapey Bold"/>
              </a:rPr>
              <a:t>Durability</a:t>
            </a:r>
          </a:p>
        </p:txBody>
      </p:sp>
      <p:sp>
        <p:nvSpPr>
          <p:cNvPr id="13" name="TextBox 13"/>
          <p:cNvSpPr txBox="1"/>
          <p:nvPr/>
        </p:nvSpPr>
        <p:spPr>
          <a:xfrm>
            <a:off x="1740124" y="6512500"/>
            <a:ext cx="2846438" cy="1053969"/>
          </a:xfrm>
          <a:prstGeom prst="rect">
            <a:avLst/>
          </a:prstGeom>
        </p:spPr>
        <p:txBody>
          <a:bodyPr lIns="0" tIns="0" rIns="0" bIns="0" rtlCol="0" anchor="t">
            <a:spAutoFit/>
          </a:bodyPr>
          <a:lstStyle/>
          <a:p>
            <a:pPr algn="l">
              <a:lnSpc>
                <a:spcPts val="9217"/>
              </a:lnSpc>
            </a:pPr>
            <a:r>
              <a:rPr lang="en-US" sz="4608" spc="115">
                <a:solidFill>
                  <a:srgbClr val="8C52FF"/>
                </a:solidFill>
                <a:latin typeface="Slopes"/>
                <a:ea typeface="Slopes"/>
                <a:cs typeface="Slopes"/>
                <a:sym typeface="Slopes"/>
              </a:rPr>
              <a:t>Israeli studies </a:t>
            </a:r>
          </a:p>
        </p:txBody>
      </p:sp>
      <p:sp>
        <p:nvSpPr>
          <p:cNvPr id="14" name="TextBox 14"/>
          <p:cNvSpPr txBox="1"/>
          <p:nvPr/>
        </p:nvSpPr>
        <p:spPr>
          <a:xfrm>
            <a:off x="1259230" y="3432187"/>
            <a:ext cx="5449304" cy="1546802"/>
          </a:xfrm>
          <a:prstGeom prst="rect">
            <a:avLst/>
          </a:prstGeom>
        </p:spPr>
        <p:txBody>
          <a:bodyPr lIns="0" tIns="0" rIns="0" bIns="0" rtlCol="0" anchor="t">
            <a:spAutoFit/>
          </a:bodyPr>
          <a:lstStyle/>
          <a:p>
            <a:pPr algn="l">
              <a:lnSpc>
                <a:spcPts val="13625"/>
              </a:lnSpc>
            </a:pPr>
            <a:r>
              <a:rPr lang="en-US" sz="6812" spc="170" dirty="0">
                <a:solidFill>
                  <a:srgbClr val="CB6CE6"/>
                </a:solidFill>
                <a:latin typeface="Bebas Neue"/>
                <a:ea typeface="Bebas Neue"/>
                <a:cs typeface="Bebas Neue"/>
                <a:sym typeface="Bebas Neue"/>
              </a:rPr>
              <a:t>Better outcomes</a:t>
            </a:r>
          </a:p>
        </p:txBody>
      </p:sp>
      <p:sp>
        <p:nvSpPr>
          <p:cNvPr id="15" name="TextBox 15"/>
          <p:cNvSpPr txBox="1"/>
          <p:nvPr/>
        </p:nvSpPr>
        <p:spPr>
          <a:xfrm>
            <a:off x="10668000" y="2890566"/>
            <a:ext cx="5138382" cy="816332"/>
          </a:xfrm>
          <a:prstGeom prst="rect">
            <a:avLst/>
          </a:prstGeom>
        </p:spPr>
        <p:txBody>
          <a:bodyPr lIns="0" tIns="0" rIns="0" bIns="0" rtlCol="0" anchor="t">
            <a:spAutoFit/>
          </a:bodyPr>
          <a:lstStyle/>
          <a:p>
            <a:pPr algn="l">
              <a:lnSpc>
                <a:spcPts val="6940"/>
              </a:lnSpc>
            </a:pPr>
            <a:r>
              <a:rPr lang="en-US" sz="3470" spc="86" dirty="0">
                <a:solidFill>
                  <a:srgbClr val="00BF63"/>
                </a:solidFill>
                <a:latin typeface="Brick Sans"/>
                <a:ea typeface="Brick Sans"/>
                <a:cs typeface="Brick Sans"/>
                <a:sym typeface="Brick Sans"/>
              </a:rPr>
              <a:t>Safety long-term</a:t>
            </a:r>
          </a:p>
        </p:txBody>
      </p:sp>
      <p:sp>
        <p:nvSpPr>
          <p:cNvPr id="16" name="Rectangle 15">
            <a:extLst>
              <a:ext uri="{FF2B5EF4-FFF2-40B4-BE49-F238E27FC236}">
                <a16:creationId xmlns:a16="http://schemas.microsoft.com/office/drawing/2014/main" id="{BC82EAC2-B1E2-E0E4-5A27-21E7F015F2EE}"/>
              </a:ext>
            </a:extLst>
          </p:cNvPr>
          <p:cNvSpPr/>
          <p:nvPr/>
        </p:nvSpPr>
        <p:spPr>
          <a:xfrm>
            <a:off x="1060581" y="6878671"/>
            <a:ext cx="3795409" cy="76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758" y="-127992"/>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rot="3493449">
            <a:off x="3474022" y="5744003"/>
            <a:ext cx="22224771" cy="16668578"/>
            <a:chOff x="0" y="0"/>
            <a:chExt cx="812800" cy="609600"/>
          </a:xfrm>
        </p:grpSpPr>
        <p:sp>
          <p:nvSpPr>
            <p:cNvPr id="4" name="Freeform 4"/>
            <p:cNvSpPr/>
            <p:nvPr/>
          </p:nvSpPr>
          <p:spPr>
            <a:xfrm>
              <a:off x="2116" y="0"/>
              <a:ext cx="808568" cy="609600"/>
            </a:xfrm>
            <a:custGeom>
              <a:avLst/>
              <a:gdLst/>
              <a:ahLst/>
              <a:cxnLst/>
              <a:rect l="l" t="t" r="r" b="b"/>
              <a:pathLst>
                <a:path w="808568" h="609600">
                  <a:moveTo>
                    <a:pt x="598775" y="0"/>
                  </a:moveTo>
                  <a:lnTo>
                    <a:pt x="6593" y="0"/>
                  </a:lnTo>
                  <a:cubicBezTo>
                    <a:pt x="4575" y="0"/>
                    <a:pt x="2680" y="970"/>
                    <a:pt x="1501" y="2607"/>
                  </a:cubicBezTo>
                  <a:cubicBezTo>
                    <a:pt x="321" y="4244"/>
                    <a:pt x="0" y="6348"/>
                    <a:pt x="638" y="8262"/>
                  </a:cubicBezTo>
                  <a:lnTo>
                    <a:pt x="198330" y="601338"/>
                  </a:lnTo>
                  <a:cubicBezTo>
                    <a:pt x="199975" y="606272"/>
                    <a:pt x="204592" y="609600"/>
                    <a:pt x="209793" y="609600"/>
                  </a:cubicBezTo>
                  <a:lnTo>
                    <a:pt x="801975" y="609600"/>
                  </a:lnTo>
                  <a:cubicBezTo>
                    <a:pt x="803993" y="609600"/>
                    <a:pt x="805888" y="608630"/>
                    <a:pt x="807067" y="606993"/>
                  </a:cubicBezTo>
                  <a:cubicBezTo>
                    <a:pt x="808247" y="605357"/>
                    <a:pt x="808568" y="603252"/>
                    <a:pt x="807930" y="601338"/>
                  </a:cubicBezTo>
                  <a:lnTo>
                    <a:pt x="610238" y="8262"/>
                  </a:lnTo>
                  <a:cubicBezTo>
                    <a:pt x="608593" y="3328"/>
                    <a:pt x="603976" y="0"/>
                    <a:pt x="59877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101600" y="-47625"/>
              <a:ext cx="609600" cy="657225"/>
            </a:xfrm>
            <a:prstGeom prst="rect">
              <a:avLst/>
            </a:prstGeom>
          </p:spPr>
          <p:txBody>
            <a:bodyPr lIns="50800" tIns="50800" rIns="50800" bIns="50800" rtlCol="0" anchor="ctr"/>
            <a:lstStyle/>
            <a:p>
              <a:pPr marL="0" lvl="0" indent="0" algn="ctr">
                <a:lnSpc>
                  <a:spcPts val="3639"/>
                </a:lnSpc>
                <a:spcBef>
                  <a:spcPct val="0"/>
                </a:spcBef>
              </a:pPr>
              <a:endParaRPr/>
            </a:p>
          </p:txBody>
        </p:sp>
      </p:grpSp>
      <p:grpSp>
        <p:nvGrpSpPr>
          <p:cNvPr id="6" name="Group 6"/>
          <p:cNvGrpSpPr/>
          <p:nvPr/>
        </p:nvGrpSpPr>
        <p:grpSpPr>
          <a:xfrm rot="1342074">
            <a:off x="10224309" y="502770"/>
            <a:ext cx="17039829" cy="13909682"/>
            <a:chOff x="0" y="0"/>
            <a:chExt cx="812800" cy="663492"/>
          </a:xfrm>
        </p:grpSpPr>
        <p:sp>
          <p:nvSpPr>
            <p:cNvPr id="7" name="Freeform 7"/>
            <p:cNvSpPr/>
            <p:nvPr/>
          </p:nvSpPr>
          <p:spPr>
            <a:xfrm rot="-1431226">
              <a:off x="-99445" y="-53837"/>
              <a:ext cx="1011690" cy="771167"/>
            </a:xfrm>
            <a:custGeom>
              <a:avLst/>
              <a:gdLst/>
              <a:ahLst/>
              <a:cxnLst/>
              <a:rect l="l" t="t" r="r" b="b"/>
              <a:pathLst>
                <a:path w="1011690" h="771167">
                  <a:moveTo>
                    <a:pt x="454162" y="0"/>
                  </a:moveTo>
                  <a:lnTo>
                    <a:pt x="1011690" y="246524"/>
                  </a:lnTo>
                  <a:lnTo>
                    <a:pt x="557528" y="771166"/>
                  </a:lnTo>
                  <a:lnTo>
                    <a:pt x="0" y="524642"/>
                  </a:lnTo>
                  <a:lnTo>
                    <a:pt x="454162" y="0"/>
                  </a:lnTo>
                  <a:close/>
                </a:path>
              </a:pathLst>
            </a:custGeom>
            <a:blipFill>
              <a:blip r:embed="rId4"/>
              <a:stretch>
                <a:fillRect l="-34640" t="-13882" r="-20373"/>
              </a:stretch>
            </a:blipFill>
          </p:spPr>
          <p:txBody>
            <a:bodyPr/>
            <a:lstStyle/>
            <a:p>
              <a:endParaRPr lang="en-IL"/>
            </a:p>
          </p:txBody>
        </p:sp>
      </p:grpSp>
      <p:sp>
        <p:nvSpPr>
          <p:cNvPr id="8" name="Freeform 8"/>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TextBox 9"/>
          <p:cNvSpPr txBox="1"/>
          <p:nvPr/>
        </p:nvSpPr>
        <p:spPr>
          <a:xfrm>
            <a:off x="1466242" y="1629828"/>
            <a:ext cx="6198951" cy="94703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SAFETY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758" y="-127992"/>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7044301" y="3472458"/>
            <a:ext cx="10467460" cy="5011296"/>
          </a:xfrm>
          <a:custGeom>
            <a:avLst/>
            <a:gdLst/>
            <a:ahLst/>
            <a:cxnLst/>
            <a:rect l="l" t="t" r="r" b="b"/>
            <a:pathLst>
              <a:path w="10467460" h="5011296">
                <a:moveTo>
                  <a:pt x="0" y="0"/>
                </a:moveTo>
                <a:lnTo>
                  <a:pt x="10467460" y="0"/>
                </a:lnTo>
                <a:lnTo>
                  <a:pt x="10467460" y="5011297"/>
                </a:lnTo>
                <a:lnTo>
                  <a:pt x="0" y="5011297"/>
                </a:lnTo>
                <a:lnTo>
                  <a:pt x="0" y="0"/>
                </a:lnTo>
                <a:close/>
              </a:path>
            </a:pathLst>
          </a:custGeom>
          <a:blipFill>
            <a:blip r:embed="rId4"/>
            <a:stretch>
              <a:fillRect/>
            </a:stretch>
          </a:blipFill>
        </p:spPr>
        <p:txBody>
          <a:bodyPr/>
          <a:lstStyle/>
          <a:p>
            <a:endParaRPr lang="en-IL"/>
          </a:p>
        </p:txBody>
      </p:sp>
      <p:sp>
        <p:nvSpPr>
          <p:cNvPr id="4" name="TextBox 4"/>
          <p:cNvSpPr txBox="1"/>
          <p:nvPr/>
        </p:nvSpPr>
        <p:spPr>
          <a:xfrm>
            <a:off x="1466242" y="1629828"/>
            <a:ext cx="6198951" cy="94703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SAFETY</a:t>
            </a:r>
          </a:p>
        </p:txBody>
      </p:sp>
      <p:sp>
        <p:nvSpPr>
          <p:cNvPr id="5" name="TextBox 5"/>
          <p:cNvSpPr txBox="1"/>
          <p:nvPr/>
        </p:nvSpPr>
        <p:spPr>
          <a:xfrm>
            <a:off x="2087134" y="3094973"/>
            <a:ext cx="4957167" cy="5585291"/>
          </a:xfrm>
          <a:prstGeom prst="rect">
            <a:avLst/>
          </a:prstGeom>
        </p:spPr>
        <p:txBody>
          <a:bodyPr lIns="0" tIns="0" rIns="0" bIns="0" rtlCol="0" anchor="t">
            <a:spAutoFit/>
          </a:bodyPr>
          <a:lstStyle/>
          <a:p>
            <a:pPr marL="0" lvl="0" indent="0" algn="l">
              <a:lnSpc>
                <a:spcPts val="4615"/>
              </a:lnSpc>
              <a:spcBef>
                <a:spcPct val="0"/>
              </a:spcBef>
            </a:pPr>
            <a:r>
              <a:rPr lang="en-US" sz="2307" u="none" strike="noStrike">
                <a:solidFill>
                  <a:srgbClr val="000000"/>
                </a:solidFill>
                <a:latin typeface="Montserrat"/>
                <a:ea typeface="Montserrat"/>
                <a:cs typeface="Montserrat"/>
                <a:sym typeface="Montserrat"/>
              </a:rPr>
              <a:t>Cohort analysis</a:t>
            </a:r>
          </a:p>
          <a:p>
            <a:pPr marL="0" lvl="0" indent="0" algn="l">
              <a:lnSpc>
                <a:spcPts val="1999"/>
              </a:lnSpc>
              <a:spcBef>
                <a:spcPct val="0"/>
              </a:spcBef>
            </a:pPr>
            <a:endParaRPr lang="en-US" sz="2307" u="none" strike="noStrike">
              <a:solidFill>
                <a:srgbClr val="000000"/>
              </a:solidFill>
              <a:latin typeface="Montserrat"/>
              <a:ea typeface="Montserrat"/>
              <a:cs typeface="Montserrat"/>
              <a:sym typeface="Montserrat"/>
            </a:endParaRPr>
          </a:p>
          <a:p>
            <a:pPr marL="0" lvl="0" indent="0" algn="l">
              <a:lnSpc>
                <a:spcPts val="4615"/>
              </a:lnSpc>
              <a:spcBef>
                <a:spcPct val="0"/>
              </a:spcBef>
            </a:pPr>
            <a:r>
              <a:rPr lang="en-US" sz="2307" u="none" strike="noStrike">
                <a:solidFill>
                  <a:srgbClr val="000000"/>
                </a:solidFill>
                <a:latin typeface="Montserrat"/>
                <a:ea typeface="Montserrat"/>
                <a:cs typeface="Montserrat"/>
                <a:sym typeface="Montserrat"/>
              </a:rPr>
              <a:t>Assuta private medical center</a:t>
            </a:r>
          </a:p>
          <a:p>
            <a:pPr marL="0" lvl="0" indent="0" algn="l">
              <a:lnSpc>
                <a:spcPts val="1999"/>
              </a:lnSpc>
              <a:spcBef>
                <a:spcPct val="0"/>
              </a:spcBef>
            </a:pPr>
            <a:endParaRPr lang="en-US" sz="2307" u="none" strike="noStrike">
              <a:solidFill>
                <a:srgbClr val="000000"/>
              </a:solidFill>
              <a:latin typeface="Montserrat"/>
              <a:ea typeface="Montserrat"/>
              <a:cs typeface="Montserrat"/>
              <a:sym typeface="Montserrat"/>
            </a:endParaRPr>
          </a:p>
          <a:p>
            <a:pPr marL="0" lvl="0" indent="0" algn="l">
              <a:lnSpc>
                <a:spcPts val="4615"/>
              </a:lnSpc>
              <a:spcBef>
                <a:spcPct val="0"/>
              </a:spcBef>
            </a:pPr>
            <a:r>
              <a:rPr lang="en-US" sz="2307" u="none" strike="noStrike">
                <a:solidFill>
                  <a:srgbClr val="000000"/>
                </a:solidFill>
                <a:latin typeface="Montserrat"/>
                <a:ea typeface="Montserrat"/>
                <a:cs typeface="Montserrat"/>
                <a:sym typeface="Montserrat"/>
              </a:rPr>
              <a:t>Between January 2017–December 2021</a:t>
            </a:r>
          </a:p>
          <a:p>
            <a:pPr marL="0" lvl="0" indent="0" algn="l">
              <a:lnSpc>
                <a:spcPts val="1999"/>
              </a:lnSpc>
              <a:spcBef>
                <a:spcPct val="0"/>
              </a:spcBef>
            </a:pPr>
            <a:endParaRPr lang="en-US" sz="2307" u="none" strike="noStrike">
              <a:solidFill>
                <a:srgbClr val="000000"/>
              </a:solidFill>
              <a:latin typeface="Montserrat"/>
              <a:ea typeface="Montserrat"/>
              <a:cs typeface="Montserrat"/>
              <a:sym typeface="Montserrat"/>
            </a:endParaRPr>
          </a:p>
          <a:p>
            <a:pPr marL="0" lvl="0" indent="0" algn="l">
              <a:lnSpc>
                <a:spcPts val="4615"/>
              </a:lnSpc>
              <a:spcBef>
                <a:spcPct val="0"/>
              </a:spcBef>
            </a:pPr>
            <a:r>
              <a:rPr lang="en-US" sz="2307" u="none" strike="noStrike">
                <a:solidFill>
                  <a:srgbClr val="000000"/>
                </a:solidFill>
                <a:latin typeface="Montserrat"/>
                <a:ea typeface="Montserrat"/>
                <a:cs typeface="Montserrat"/>
                <a:sym typeface="Montserrat"/>
              </a:rPr>
              <a:t>3229 patients</a:t>
            </a:r>
          </a:p>
          <a:p>
            <a:pPr marL="0" lvl="0" indent="0" algn="l">
              <a:lnSpc>
                <a:spcPts val="1999"/>
              </a:lnSpc>
              <a:spcBef>
                <a:spcPct val="0"/>
              </a:spcBef>
            </a:pPr>
            <a:endParaRPr lang="en-US" sz="2307" u="none" strike="noStrike">
              <a:solidFill>
                <a:srgbClr val="000000"/>
              </a:solidFill>
              <a:latin typeface="Montserrat"/>
              <a:ea typeface="Montserrat"/>
              <a:cs typeface="Montserrat"/>
              <a:sym typeface="Montserrat"/>
            </a:endParaRPr>
          </a:p>
          <a:p>
            <a:pPr marL="0" lvl="0" indent="0" algn="l">
              <a:lnSpc>
                <a:spcPts val="4615"/>
              </a:lnSpc>
              <a:spcBef>
                <a:spcPct val="0"/>
              </a:spcBef>
            </a:pPr>
            <a:r>
              <a:rPr lang="en-US" sz="2307" u="none" strike="noStrike">
                <a:solidFill>
                  <a:srgbClr val="000000"/>
                </a:solidFill>
                <a:latin typeface="Montserrat"/>
                <a:ea typeface="Montserrat"/>
                <a:cs typeface="Montserrat"/>
                <a:sym typeface="Montserrat"/>
              </a:rPr>
              <a:t>Study aim was to assess 30-day OAGB safety in different obesity grades</a:t>
            </a:r>
          </a:p>
        </p:txBody>
      </p:sp>
      <p:sp>
        <p:nvSpPr>
          <p:cNvPr id="6" name="Freeform 6"/>
          <p:cNvSpPr/>
          <p:nvPr/>
        </p:nvSpPr>
        <p:spPr>
          <a:xfrm>
            <a:off x="1815714" y="3362680"/>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7" name="Freeform 7"/>
          <p:cNvSpPr/>
          <p:nvPr/>
        </p:nvSpPr>
        <p:spPr>
          <a:xfrm>
            <a:off x="1815714" y="4197070"/>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8" name="Freeform 8"/>
          <p:cNvSpPr/>
          <p:nvPr/>
        </p:nvSpPr>
        <p:spPr>
          <a:xfrm>
            <a:off x="1815714" y="5035751"/>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Freeform 9"/>
          <p:cNvSpPr/>
          <p:nvPr/>
        </p:nvSpPr>
        <p:spPr>
          <a:xfrm>
            <a:off x="1815714" y="6418276"/>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10" name="Freeform 10"/>
          <p:cNvSpPr/>
          <p:nvPr/>
        </p:nvSpPr>
        <p:spPr>
          <a:xfrm>
            <a:off x="1815714" y="7248856"/>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239739" y="1307248"/>
            <a:ext cx="2341613" cy="193183"/>
          </a:xfrm>
          <a:custGeom>
            <a:avLst/>
            <a:gdLst/>
            <a:ahLst/>
            <a:cxnLst/>
            <a:rect l="l" t="t" r="r" b="b"/>
            <a:pathLst>
              <a:path w="2341613" h="193183">
                <a:moveTo>
                  <a:pt x="0" y="0"/>
                </a:moveTo>
                <a:lnTo>
                  <a:pt x="2341613" y="0"/>
                </a:lnTo>
                <a:lnTo>
                  <a:pt x="2341613" y="193183"/>
                </a:lnTo>
                <a:lnTo>
                  <a:pt x="0" y="19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4" name="Group 4"/>
          <p:cNvGrpSpPr/>
          <p:nvPr/>
        </p:nvGrpSpPr>
        <p:grpSpPr>
          <a:xfrm>
            <a:off x="1239739" y="1907392"/>
            <a:ext cx="12455155" cy="7002752"/>
            <a:chOff x="0" y="0"/>
            <a:chExt cx="3280370" cy="1844346"/>
          </a:xfrm>
        </p:grpSpPr>
        <p:sp>
          <p:nvSpPr>
            <p:cNvPr id="5" name="Freeform 5"/>
            <p:cNvSpPr/>
            <p:nvPr/>
          </p:nvSpPr>
          <p:spPr>
            <a:xfrm>
              <a:off x="0" y="0"/>
              <a:ext cx="3280370" cy="1844346"/>
            </a:xfrm>
            <a:custGeom>
              <a:avLst/>
              <a:gdLst/>
              <a:ahLst/>
              <a:cxnLst/>
              <a:rect l="l" t="t" r="r" b="b"/>
              <a:pathLst>
                <a:path w="3280370" h="1844346">
                  <a:moveTo>
                    <a:pt x="15540" y="0"/>
                  </a:moveTo>
                  <a:lnTo>
                    <a:pt x="3264831" y="0"/>
                  </a:lnTo>
                  <a:cubicBezTo>
                    <a:pt x="3273413" y="0"/>
                    <a:pt x="3280370" y="6957"/>
                    <a:pt x="3280370" y="15540"/>
                  </a:cubicBezTo>
                  <a:lnTo>
                    <a:pt x="3280370" y="1828807"/>
                  </a:lnTo>
                  <a:cubicBezTo>
                    <a:pt x="3280370" y="1837389"/>
                    <a:pt x="3273413" y="1844346"/>
                    <a:pt x="3264831" y="1844346"/>
                  </a:cubicBezTo>
                  <a:lnTo>
                    <a:pt x="15540" y="1844346"/>
                  </a:lnTo>
                  <a:cubicBezTo>
                    <a:pt x="6957" y="1844346"/>
                    <a:pt x="0" y="1837389"/>
                    <a:pt x="0" y="1828807"/>
                  </a:cubicBezTo>
                  <a:lnTo>
                    <a:pt x="0" y="15540"/>
                  </a:lnTo>
                  <a:cubicBezTo>
                    <a:pt x="0" y="6957"/>
                    <a:pt x="6957" y="0"/>
                    <a:pt x="1554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6" name="TextBox 6"/>
            <p:cNvSpPr txBox="1"/>
            <p:nvPr/>
          </p:nvSpPr>
          <p:spPr>
            <a:xfrm>
              <a:off x="0" y="-47625"/>
              <a:ext cx="3280370" cy="1891971"/>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7" name="Freeform 7"/>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8" name="Freeform 8"/>
          <p:cNvSpPr/>
          <p:nvPr/>
        </p:nvSpPr>
        <p:spPr>
          <a:xfrm>
            <a:off x="1601459" y="2131184"/>
            <a:ext cx="11627791" cy="6555167"/>
          </a:xfrm>
          <a:custGeom>
            <a:avLst/>
            <a:gdLst/>
            <a:ahLst/>
            <a:cxnLst/>
            <a:rect l="l" t="t" r="r" b="b"/>
            <a:pathLst>
              <a:path w="11627791" h="6555167">
                <a:moveTo>
                  <a:pt x="0" y="0"/>
                </a:moveTo>
                <a:lnTo>
                  <a:pt x="11627792" y="0"/>
                </a:lnTo>
                <a:lnTo>
                  <a:pt x="11627792" y="6555167"/>
                </a:lnTo>
                <a:lnTo>
                  <a:pt x="0" y="6555167"/>
                </a:lnTo>
                <a:lnTo>
                  <a:pt x="0" y="0"/>
                </a:lnTo>
                <a:close/>
              </a:path>
            </a:pathLst>
          </a:custGeom>
          <a:blipFill>
            <a:blip r:embed="rId6"/>
            <a:stretch>
              <a:fillRect/>
            </a:stretch>
          </a:blipFill>
        </p:spPr>
        <p:txBody>
          <a:bodyPr/>
          <a:lstStyle/>
          <a:p>
            <a:endParaRPr lang="en-IL"/>
          </a:p>
        </p:txBody>
      </p:sp>
      <p:sp>
        <p:nvSpPr>
          <p:cNvPr id="9" name="TextBox 9"/>
          <p:cNvSpPr txBox="1"/>
          <p:nvPr/>
        </p:nvSpPr>
        <p:spPr>
          <a:xfrm>
            <a:off x="1028700" y="9510219"/>
            <a:ext cx="15332374" cy="264160"/>
          </a:xfrm>
          <a:prstGeom prst="rect">
            <a:avLst/>
          </a:prstGeom>
        </p:spPr>
        <p:txBody>
          <a:bodyPr lIns="0" tIns="0" rIns="0" bIns="0" rtlCol="0" anchor="t">
            <a:spAutoFit/>
          </a:bodyPr>
          <a:lstStyle/>
          <a:p>
            <a:pPr algn="l">
              <a:lnSpc>
                <a:spcPts val="2239"/>
              </a:lnSpc>
              <a:spcBef>
                <a:spcPct val="0"/>
              </a:spcBef>
            </a:pPr>
            <a:r>
              <a:rPr lang="en-US" sz="1599">
                <a:solidFill>
                  <a:srgbClr val="0B2453"/>
                </a:solidFill>
                <a:latin typeface="Montserrat"/>
                <a:ea typeface="Montserrat"/>
                <a:cs typeface="Montserrat"/>
                <a:sym typeface="Montserrat"/>
              </a:rPr>
              <a:t>Sakran N et al. Early safety outcomes of laparoscopic one anastomosis gastric bypass in patients with class III, IV, and V obesity. World J Surg.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239739" y="1307248"/>
            <a:ext cx="2341613" cy="193183"/>
          </a:xfrm>
          <a:custGeom>
            <a:avLst/>
            <a:gdLst/>
            <a:ahLst/>
            <a:cxnLst/>
            <a:rect l="l" t="t" r="r" b="b"/>
            <a:pathLst>
              <a:path w="2341613" h="193183">
                <a:moveTo>
                  <a:pt x="0" y="0"/>
                </a:moveTo>
                <a:lnTo>
                  <a:pt x="2341613" y="0"/>
                </a:lnTo>
                <a:lnTo>
                  <a:pt x="2341613" y="193183"/>
                </a:lnTo>
                <a:lnTo>
                  <a:pt x="0" y="19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4" name="Group 4"/>
          <p:cNvGrpSpPr/>
          <p:nvPr/>
        </p:nvGrpSpPr>
        <p:grpSpPr>
          <a:xfrm>
            <a:off x="1239739" y="1907392"/>
            <a:ext cx="11794521" cy="7002752"/>
            <a:chOff x="0" y="0"/>
            <a:chExt cx="3106376" cy="1844346"/>
          </a:xfrm>
        </p:grpSpPr>
        <p:sp>
          <p:nvSpPr>
            <p:cNvPr id="5" name="Freeform 5"/>
            <p:cNvSpPr/>
            <p:nvPr/>
          </p:nvSpPr>
          <p:spPr>
            <a:xfrm>
              <a:off x="0" y="0"/>
              <a:ext cx="3106376" cy="1844346"/>
            </a:xfrm>
            <a:custGeom>
              <a:avLst/>
              <a:gdLst/>
              <a:ahLst/>
              <a:cxnLst/>
              <a:rect l="l" t="t" r="r" b="b"/>
              <a:pathLst>
                <a:path w="3106376" h="1844346">
                  <a:moveTo>
                    <a:pt x="16410" y="0"/>
                  </a:moveTo>
                  <a:lnTo>
                    <a:pt x="3089966" y="0"/>
                  </a:lnTo>
                  <a:cubicBezTo>
                    <a:pt x="3099029" y="0"/>
                    <a:pt x="3106376" y="7347"/>
                    <a:pt x="3106376" y="16410"/>
                  </a:cubicBezTo>
                  <a:lnTo>
                    <a:pt x="3106376" y="1827936"/>
                  </a:lnTo>
                  <a:cubicBezTo>
                    <a:pt x="3106376" y="1836999"/>
                    <a:pt x="3099029" y="1844346"/>
                    <a:pt x="3089966" y="1844346"/>
                  </a:cubicBezTo>
                  <a:lnTo>
                    <a:pt x="16410" y="1844346"/>
                  </a:lnTo>
                  <a:cubicBezTo>
                    <a:pt x="7347" y="1844346"/>
                    <a:pt x="0" y="1836999"/>
                    <a:pt x="0" y="1827936"/>
                  </a:cubicBezTo>
                  <a:lnTo>
                    <a:pt x="0" y="16410"/>
                  </a:lnTo>
                  <a:cubicBezTo>
                    <a:pt x="0" y="7347"/>
                    <a:pt x="7347" y="0"/>
                    <a:pt x="1641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6" name="TextBox 6"/>
            <p:cNvSpPr txBox="1"/>
            <p:nvPr/>
          </p:nvSpPr>
          <p:spPr>
            <a:xfrm>
              <a:off x="0" y="-47625"/>
              <a:ext cx="3106376" cy="1891971"/>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7" name="Freeform 7"/>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8" name="Freeform 8"/>
          <p:cNvSpPr/>
          <p:nvPr/>
        </p:nvSpPr>
        <p:spPr>
          <a:xfrm>
            <a:off x="1478109" y="2076668"/>
            <a:ext cx="11293235" cy="6634776"/>
          </a:xfrm>
          <a:custGeom>
            <a:avLst/>
            <a:gdLst/>
            <a:ahLst/>
            <a:cxnLst/>
            <a:rect l="l" t="t" r="r" b="b"/>
            <a:pathLst>
              <a:path w="11293235" h="6634776">
                <a:moveTo>
                  <a:pt x="0" y="0"/>
                </a:moveTo>
                <a:lnTo>
                  <a:pt x="11293235" y="0"/>
                </a:lnTo>
                <a:lnTo>
                  <a:pt x="11293235" y="6634776"/>
                </a:lnTo>
                <a:lnTo>
                  <a:pt x="0" y="6634776"/>
                </a:lnTo>
                <a:lnTo>
                  <a:pt x="0" y="0"/>
                </a:lnTo>
                <a:close/>
              </a:path>
            </a:pathLst>
          </a:custGeom>
          <a:blipFill>
            <a:blip r:embed="rId6"/>
            <a:stretch>
              <a:fillRect/>
            </a:stretch>
          </a:blipFill>
        </p:spPr>
        <p:txBody>
          <a:bodyPr/>
          <a:lstStyle/>
          <a:p>
            <a:endParaRPr lang="en-IL"/>
          </a:p>
        </p:txBody>
      </p:sp>
      <p:sp>
        <p:nvSpPr>
          <p:cNvPr id="9" name="TextBox 9"/>
          <p:cNvSpPr txBox="1"/>
          <p:nvPr/>
        </p:nvSpPr>
        <p:spPr>
          <a:xfrm>
            <a:off x="1028700" y="9510219"/>
            <a:ext cx="15332374" cy="264160"/>
          </a:xfrm>
          <a:prstGeom prst="rect">
            <a:avLst/>
          </a:prstGeom>
        </p:spPr>
        <p:txBody>
          <a:bodyPr lIns="0" tIns="0" rIns="0" bIns="0" rtlCol="0" anchor="t">
            <a:spAutoFit/>
          </a:bodyPr>
          <a:lstStyle/>
          <a:p>
            <a:pPr algn="l">
              <a:lnSpc>
                <a:spcPts val="2239"/>
              </a:lnSpc>
              <a:spcBef>
                <a:spcPct val="0"/>
              </a:spcBef>
            </a:pPr>
            <a:r>
              <a:rPr lang="en-US" sz="1599">
                <a:solidFill>
                  <a:srgbClr val="0B2453"/>
                </a:solidFill>
                <a:latin typeface="Montserrat"/>
                <a:ea typeface="Montserrat"/>
                <a:cs typeface="Montserrat"/>
                <a:sym typeface="Montserrat"/>
              </a:rPr>
              <a:t>Sakran N et al. Early safety outcomes of laparoscopic one anastomosis gastric bypass in patients with class III, IV, and V obesity. World J Surg.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4882663" y="2115019"/>
            <a:ext cx="11794521" cy="7002752"/>
            <a:chOff x="0" y="0"/>
            <a:chExt cx="3106376" cy="1844346"/>
          </a:xfrm>
        </p:grpSpPr>
        <p:sp>
          <p:nvSpPr>
            <p:cNvPr id="4" name="Freeform 4"/>
            <p:cNvSpPr/>
            <p:nvPr/>
          </p:nvSpPr>
          <p:spPr>
            <a:xfrm>
              <a:off x="0" y="0"/>
              <a:ext cx="3106376" cy="1844346"/>
            </a:xfrm>
            <a:custGeom>
              <a:avLst/>
              <a:gdLst/>
              <a:ahLst/>
              <a:cxnLst/>
              <a:rect l="l" t="t" r="r" b="b"/>
              <a:pathLst>
                <a:path w="3106376" h="1844346">
                  <a:moveTo>
                    <a:pt x="16410" y="0"/>
                  </a:moveTo>
                  <a:lnTo>
                    <a:pt x="3089966" y="0"/>
                  </a:lnTo>
                  <a:cubicBezTo>
                    <a:pt x="3099029" y="0"/>
                    <a:pt x="3106376" y="7347"/>
                    <a:pt x="3106376" y="16410"/>
                  </a:cubicBezTo>
                  <a:lnTo>
                    <a:pt x="3106376" y="1827936"/>
                  </a:lnTo>
                  <a:cubicBezTo>
                    <a:pt x="3106376" y="1836999"/>
                    <a:pt x="3099029" y="1844346"/>
                    <a:pt x="3089966" y="1844346"/>
                  </a:cubicBezTo>
                  <a:lnTo>
                    <a:pt x="16410" y="1844346"/>
                  </a:lnTo>
                  <a:cubicBezTo>
                    <a:pt x="7347" y="1844346"/>
                    <a:pt x="0" y="1836999"/>
                    <a:pt x="0" y="1827936"/>
                  </a:cubicBezTo>
                  <a:lnTo>
                    <a:pt x="0" y="16410"/>
                  </a:lnTo>
                  <a:cubicBezTo>
                    <a:pt x="0" y="7347"/>
                    <a:pt x="7347" y="0"/>
                    <a:pt x="1641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106376" cy="1891971"/>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5179276" y="2413644"/>
            <a:ext cx="11201295" cy="6405502"/>
          </a:xfrm>
          <a:custGeom>
            <a:avLst/>
            <a:gdLst/>
            <a:ahLst/>
            <a:cxnLst/>
            <a:rect l="l" t="t" r="r" b="b"/>
            <a:pathLst>
              <a:path w="11201295" h="6405502">
                <a:moveTo>
                  <a:pt x="0" y="0"/>
                </a:moveTo>
                <a:lnTo>
                  <a:pt x="11201295" y="0"/>
                </a:lnTo>
                <a:lnTo>
                  <a:pt x="11201295" y="6405503"/>
                </a:lnTo>
                <a:lnTo>
                  <a:pt x="0" y="6405503"/>
                </a:lnTo>
                <a:lnTo>
                  <a:pt x="0" y="0"/>
                </a:lnTo>
                <a:close/>
              </a:path>
            </a:pathLst>
          </a:custGeom>
          <a:blipFill>
            <a:blip r:embed="rId4"/>
            <a:stretch>
              <a:fillRect t="-384" b="-384"/>
            </a:stretch>
          </a:blipFill>
        </p:spPr>
        <p:txBody>
          <a:bodyPr/>
          <a:lstStyle/>
          <a:p>
            <a:endParaRPr lang="en-IL"/>
          </a:p>
        </p:txBody>
      </p:sp>
      <p:sp>
        <p:nvSpPr>
          <p:cNvPr id="8" name="Freeform 8"/>
          <p:cNvSpPr/>
          <p:nvPr/>
        </p:nvSpPr>
        <p:spPr>
          <a:xfrm>
            <a:off x="1855115" y="786502"/>
            <a:ext cx="7948459" cy="2682605"/>
          </a:xfrm>
          <a:custGeom>
            <a:avLst/>
            <a:gdLst/>
            <a:ahLst/>
            <a:cxnLst/>
            <a:rect l="l" t="t" r="r" b="b"/>
            <a:pathLst>
              <a:path w="7948459" h="2682605">
                <a:moveTo>
                  <a:pt x="0" y="0"/>
                </a:moveTo>
                <a:lnTo>
                  <a:pt x="7948459" y="0"/>
                </a:lnTo>
                <a:lnTo>
                  <a:pt x="7948459" y="2682604"/>
                </a:lnTo>
                <a:lnTo>
                  <a:pt x="0" y="2682604"/>
                </a:lnTo>
                <a:lnTo>
                  <a:pt x="0" y="0"/>
                </a:lnTo>
                <a:close/>
              </a:path>
            </a:pathLst>
          </a:custGeom>
          <a:blipFill>
            <a:blip r:embed="rId5"/>
            <a:stretch>
              <a:fillRect/>
            </a:stretch>
          </a:blipFill>
          <a:ln w="38100" cap="sq">
            <a:solidFill>
              <a:srgbClr val="000000"/>
            </a:solidFill>
            <a:prstDash val="solid"/>
            <a:miter/>
          </a:ln>
        </p:spPr>
        <p:txBody>
          <a:bodyPr/>
          <a:lstStyle/>
          <a:p>
            <a:endParaRPr lang="en-IL"/>
          </a:p>
        </p:txBody>
      </p:sp>
      <p:sp>
        <p:nvSpPr>
          <p:cNvPr id="9" name="TextBox 9"/>
          <p:cNvSpPr txBox="1"/>
          <p:nvPr/>
        </p:nvSpPr>
        <p:spPr>
          <a:xfrm>
            <a:off x="1028700" y="9510219"/>
            <a:ext cx="15332374" cy="264160"/>
          </a:xfrm>
          <a:prstGeom prst="rect">
            <a:avLst/>
          </a:prstGeom>
        </p:spPr>
        <p:txBody>
          <a:bodyPr lIns="0" tIns="0" rIns="0" bIns="0" rtlCol="0" anchor="t">
            <a:spAutoFit/>
          </a:bodyPr>
          <a:lstStyle/>
          <a:p>
            <a:pPr algn="l">
              <a:lnSpc>
                <a:spcPts val="2239"/>
              </a:lnSpc>
              <a:spcBef>
                <a:spcPct val="0"/>
              </a:spcBef>
            </a:pPr>
            <a:r>
              <a:rPr lang="en-US" sz="1599" dirty="0">
                <a:solidFill>
                  <a:srgbClr val="0B2453"/>
                </a:solidFill>
                <a:latin typeface="Montserrat"/>
                <a:ea typeface="Montserrat"/>
                <a:cs typeface="Montserrat"/>
                <a:sym typeface="Montserrat"/>
              </a:rPr>
              <a:t>Obesity facts, 2025</a:t>
            </a:r>
          </a:p>
        </p:txBody>
      </p:sp>
      <p:sp>
        <p:nvSpPr>
          <p:cNvPr id="10" name="AutoShape 10"/>
          <p:cNvSpPr/>
          <p:nvPr/>
        </p:nvSpPr>
        <p:spPr>
          <a:xfrm flipV="1">
            <a:off x="5539267" y="6569246"/>
            <a:ext cx="10625834"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1" name="AutoShape 11"/>
          <p:cNvSpPr/>
          <p:nvPr/>
        </p:nvSpPr>
        <p:spPr>
          <a:xfrm>
            <a:off x="5539267" y="6808470"/>
            <a:ext cx="10625834"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2" name="AutoShape 12"/>
          <p:cNvSpPr/>
          <p:nvPr/>
        </p:nvSpPr>
        <p:spPr>
          <a:xfrm flipH="1">
            <a:off x="5539267" y="6569246"/>
            <a:ext cx="0" cy="239224"/>
          </a:xfrm>
          <a:prstGeom prst="line">
            <a:avLst/>
          </a:prstGeom>
          <a:ln w="38100" cap="flat">
            <a:solidFill>
              <a:srgbClr val="FF3131"/>
            </a:solidFill>
            <a:prstDash val="sysDot"/>
            <a:headEnd type="none" w="sm" len="sm"/>
            <a:tailEnd type="none" w="sm" len="sm"/>
          </a:ln>
        </p:spPr>
        <p:txBody>
          <a:bodyPr/>
          <a:lstStyle/>
          <a:p>
            <a:endParaRPr lang="en-IL"/>
          </a:p>
        </p:txBody>
      </p:sp>
      <p:sp>
        <p:nvSpPr>
          <p:cNvPr id="13" name="AutoShape 13"/>
          <p:cNvSpPr/>
          <p:nvPr/>
        </p:nvSpPr>
        <p:spPr>
          <a:xfrm flipH="1">
            <a:off x="16165101" y="6569246"/>
            <a:ext cx="0" cy="239224"/>
          </a:xfrm>
          <a:prstGeom prst="line">
            <a:avLst/>
          </a:prstGeom>
          <a:ln w="38100" cap="flat">
            <a:solidFill>
              <a:srgbClr val="FF3131"/>
            </a:solidFill>
            <a:prstDash val="sysDot"/>
            <a:headEnd type="none" w="sm" len="sm"/>
            <a:tailEnd type="none" w="sm" len="sm"/>
          </a:ln>
        </p:spPr>
        <p:txBody>
          <a:bodyPr/>
          <a:lstStyle/>
          <a:p>
            <a:endParaRPr lang="en-IL"/>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758" y="-127992"/>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rot="3493449">
            <a:off x="3474022" y="5744003"/>
            <a:ext cx="22224771" cy="16668578"/>
            <a:chOff x="0" y="0"/>
            <a:chExt cx="812800" cy="609600"/>
          </a:xfrm>
        </p:grpSpPr>
        <p:sp>
          <p:nvSpPr>
            <p:cNvPr id="4" name="Freeform 4"/>
            <p:cNvSpPr/>
            <p:nvPr/>
          </p:nvSpPr>
          <p:spPr>
            <a:xfrm>
              <a:off x="2116" y="0"/>
              <a:ext cx="808568" cy="609600"/>
            </a:xfrm>
            <a:custGeom>
              <a:avLst/>
              <a:gdLst/>
              <a:ahLst/>
              <a:cxnLst/>
              <a:rect l="l" t="t" r="r" b="b"/>
              <a:pathLst>
                <a:path w="808568" h="609600">
                  <a:moveTo>
                    <a:pt x="598775" y="0"/>
                  </a:moveTo>
                  <a:lnTo>
                    <a:pt x="6593" y="0"/>
                  </a:lnTo>
                  <a:cubicBezTo>
                    <a:pt x="4575" y="0"/>
                    <a:pt x="2680" y="970"/>
                    <a:pt x="1501" y="2607"/>
                  </a:cubicBezTo>
                  <a:cubicBezTo>
                    <a:pt x="321" y="4244"/>
                    <a:pt x="0" y="6348"/>
                    <a:pt x="638" y="8262"/>
                  </a:cubicBezTo>
                  <a:lnTo>
                    <a:pt x="198330" y="601338"/>
                  </a:lnTo>
                  <a:cubicBezTo>
                    <a:pt x="199975" y="606272"/>
                    <a:pt x="204592" y="609600"/>
                    <a:pt x="209793" y="609600"/>
                  </a:cubicBezTo>
                  <a:lnTo>
                    <a:pt x="801975" y="609600"/>
                  </a:lnTo>
                  <a:cubicBezTo>
                    <a:pt x="803993" y="609600"/>
                    <a:pt x="805888" y="608630"/>
                    <a:pt x="807067" y="606993"/>
                  </a:cubicBezTo>
                  <a:cubicBezTo>
                    <a:pt x="808247" y="605357"/>
                    <a:pt x="808568" y="603252"/>
                    <a:pt x="807930" y="601338"/>
                  </a:cubicBezTo>
                  <a:lnTo>
                    <a:pt x="610238" y="8262"/>
                  </a:lnTo>
                  <a:cubicBezTo>
                    <a:pt x="608593" y="3328"/>
                    <a:pt x="603976" y="0"/>
                    <a:pt x="59877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101600" y="-47625"/>
              <a:ext cx="609600" cy="657225"/>
            </a:xfrm>
            <a:prstGeom prst="rect">
              <a:avLst/>
            </a:prstGeom>
          </p:spPr>
          <p:txBody>
            <a:bodyPr lIns="50800" tIns="50800" rIns="50800" bIns="50800" rtlCol="0" anchor="ctr"/>
            <a:lstStyle/>
            <a:p>
              <a:pPr marL="0" lvl="0" indent="0" algn="ctr">
                <a:lnSpc>
                  <a:spcPts val="3639"/>
                </a:lnSpc>
                <a:spcBef>
                  <a:spcPct val="0"/>
                </a:spcBef>
              </a:pPr>
              <a:endParaRPr/>
            </a:p>
          </p:txBody>
        </p:sp>
      </p:grpSp>
      <p:grpSp>
        <p:nvGrpSpPr>
          <p:cNvPr id="6" name="Group 6"/>
          <p:cNvGrpSpPr/>
          <p:nvPr/>
        </p:nvGrpSpPr>
        <p:grpSpPr>
          <a:xfrm rot="1342074">
            <a:off x="10224309" y="502770"/>
            <a:ext cx="17039829" cy="13909682"/>
            <a:chOff x="0" y="0"/>
            <a:chExt cx="812800" cy="663492"/>
          </a:xfrm>
        </p:grpSpPr>
        <p:sp>
          <p:nvSpPr>
            <p:cNvPr id="7" name="Freeform 7"/>
            <p:cNvSpPr/>
            <p:nvPr/>
          </p:nvSpPr>
          <p:spPr>
            <a:xfrm>
              <a:off x="0" y="0"/>
              <a:ext cx="812800" cy="663492"/>
            </a:xfrm>
            <a:custGeom>
              <a:avLst/>
              <a:gdLst/>
              <a:ahLst/>
              <a:cxnLst/>
              <a:rect l="l" t="t" r="r" b="b"/>
              <a:pathLst>
                <a:path w="812800" h="663492">
                  <a:moveTo>
                    <a:pt x="203200" y="0"/>
                  </a:moveTo>
                  <a:lnTo>
                    <a:pt x="812800" y="0"/>
                  </a:lnTo>
                  <a:lnTo>
                    <a:pt x="609600" y="663492"/>
                  </a:lnTo>
                  <a:lnTo>
                    <a:pt x="0" y="663492"/>
                  </a:lnTo>
                  <a:lnTo>
                    <a:pt x="203200" y="0"/>
                  </a:lnTo>
                  <a:close/>
                </a:path>
              </a:pathLst>
            </a:custGeom>
            <a:blipFill>
              <a:blip r:embed="rId4"/>
              <a:stretch>
                <a:fillRect l="-85978" r="-4413"/>
              </a:stretch>
            </a:blipFill>
          </p:spPr>
          <p:txBody>
            <a:bodyPr/>
            <a:lstStyle/>
            <a:p>
              <a:endParaRPr lang="en-IL"/>
            </a:p>
          </p:txBody>
        </p:sp>
      </p:grpSp>
      <p:sp>
        <p:nvSpPr>
          <p:cNvPr id="8" name="Freeform 8"/>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TextBox 9"/>
          <p:cNvSpPr txBox="1"/>
          <p:nvPr/>
        </p:nvSpPr>
        <p:spPr>
          <a:xfrm>
            <a:off x="1466242" y="1629828"/>
            <a:ext cx="7340281" cy="191858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TECHNICAL CONSIDERATIONS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801695" y="4218575"/>
            <a:ext cx="8208223" cy="5039725"/>
            <a:chOff x="0" y="0"/>
            <a:chExt cx="2161836" cy="1327335"/>
          </a:xfrm>
        </p:grpSpPr>
        <p:sp>
          <p:nvSpPr>
            <p:cNvPr id="4" name="Freeform 4"/>
            <p:cNvSpPr/>
            <p:nvPr/>
          </p:nvSpPr>
          <p:spPr>
            <a:xfrm>
              <a:off x="0" y="0"/>
              <a:ext cx="2161836" cy="1327335"/>
            </a:xfrm>
            <a:custGeom>
              <a:avLst/>
              <a:gdLst/>
              <a:ahLst/>
              <a:cxnLst/>
              <a:rect l="l" t="t" r="r" b="b"/>
              <a:pathLst>
                <a:path w="2161836" h="1327335">
                  <a:moveTo>
                    <a:pt x="23580" y="0"/>
                  </a:moveTo>
                  <a:lnTo>
                    <a:pt x="2138257" y="0"/>
                  </a:lnTo>
                  <a:cubicBezTo>
                    <a:pt x="2144510" y="0"/>
                    <a:pt x="2150508" y="2484"/>
                    <a:pt x="2154930" y="6906"/>
                  </a:cubicBezTo>
                  <a:cubicBezTo>
                    <a:pt x="2159352" y="11328"/>
                    <a:pt x="2161836" y="17326"/>
                    <a:pt x="2161836" y="23580"/>
                  </a:cubicBezTo>
                  <a:lnTo>
                    <a:pt x="2161836" y="1303755"/>
                  </a:lnTo>
                  <a:cubicBezTo>
                    <a:pt x="2161836" y="1316778"/>
                    <a:pt x="2151279" y="1327335"/>
                    <a:pt x="2138257" y="1327335"/>
                  </a:cubicBezTo>
                  <a:lnTo>
                    <a:pt x="23580" y="1327335"/>
                  </a:lnTo>
                  <a:cubicBezTo>
                    <a:pt x="10557" y="1327335"/>
                    <a:pt x="0" y="1316778"/>
                    <a:pt x="0" y="1303755"/>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161836" cy="137496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4483384" y="610796"/>
            <a:ext cx="9321232" cy="3460507"/>
          </a:xfrm>
          <a:custGeom>
            <a:avLst/>
            <a:gdLst/>
            <a:ahLst/>
            <a:cxnLst/>
            <a:rect l="l" t="t" r="r" b="b"/>
            <a:pathLst>
              <a:path w="9321232" h="3460507">
                <a:moveTo>
                  <a:pt x="0" y="0"/>
                </a:moveTo>
                <a:lnTo>
                  <a:pt x="9321232" y="0"/>
                </a:lnTo>
                <a:lnTo>
                  <a:pt x="9321232" y="3460507"/>
                </a:lnTo>
                <a:lnTo>
                  <a:pt x="0" y="3460507"/>
                </a:lnTo>
                <a:lnTo>
                  <a:pt x="0" y="0"/>
                </a:lnTo>
                <a:close/>
              </a:path>
            </a:pathLst>
          </a:custGeom>
          <a:blipFill>
            <a:blip r:embed="rId4"/>
            <a:stretch>
              <a:fillRect/>
            </a:stretch>
          </a:blipFill>
          <a:ln w="38100" cap="sq">
            <a:solidFill>
              <a:srgbClr val="0B2453"/>
            </a:solidFill>
            <a:prstDash val="solid"/>
            <a:miter/>
          </a:ln>
        </p:spPr>
        <p:txBody>
          <a:bodyPr/>
          <a:lstStyle/>
          <a:p>
            <a:endParaRPr lang="en-IL"/>
          </a:p>
        </p:txBody>
      </p:sp>
      <p:grpSp>
        <p:nvGrpSpPr>
          <p:cNvPr id="8" name="Group 8"/>
          <p:cNvGrpSpPr/>
          <p:nvPr/>
        </p:nvGrpSpPr>
        <p:grpSpPr>
          <a:xfrm>
            <a:off x="9278083" y="4218575"/>
            <a:ext cx="8208223" cy="5039725"/>
            <a:chOff x="0" y="0"/>
            <a:chExt cx="2161836" cy="1327335"/>
          </a:xfrm>
        </p:grpSpPr>
        <p:sp>
          <p:nvSpPr>
            <p:cNvPr id="9" name="Freeform 9"/>
            <p:cNvSpPr/>
            <p:nvPr/>
          </p:nvSpPr>
          <p:spPr>
            <a:xfrm>
              <a:off x="0" y="0"/>
              <a:ext cx="2161836" cy="1327335"/>
            </a:xfrm>
            <a:custGeom>
              <a:avLst/>
              <a:gdLst/>
              <a:ahLst/>
              <a:cxnLst/>
              <a:rect l="l" t="t" r="r" b="b"/>
              <a:pathLst>
                <a:path w="2161836" h="1327335">
                  <a:moveTo>
                    <a:pt x="23580" y="0"/>
                  </a:moveTo>
                  <a:lnTo>
                    <a:pt x="2138257" y="0"/>
                  </a:lnTo>
                  <a:cubicBezTo>
                    <a:pt x="2144510" y="0"/>
                    <a:pt x="2150508" y="2484"/>
                    <a:pt x="2154930" y="6906"/>
                  </a:cubicBezTo>
                  <a:cubicBezTo>
                    <a:pt x="2159352" y="11328"/>
                    <a:pt x="2161836" y="17326"/>
                    <a:pt x="2161836" y="23580"/>
                  </a:cubicBezTo>
                  <a:lnTo>
                    <a:pt x="2161836" y="1303755"/>
                  </a:lnTo>
                  <a:cubicBezTo>
                    <a:pt x="2161836" y="1316778"/>
                    <a:pt x="2151279" y="1327335"/>
                    <a:pt x="2138257" y="1327335"/>
                  </a:cubicBezTo>
                  <a:lnTo>
                    <a:pt x="23580" y="1327335"/>
                  </a:lnTo>
                  <a:cubicBezTo>
                    <a:pt x="10557" y="1327335"/>
                    <a:pt x="0" y="1316778"/>
                    <a:pt x="0" y="1303755"/>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10" name="TextBox 10"/>
            <p:cNvSpPr txBox="1"/>
            <p:nvPr/>
          </p:nvSpPr>
          <p:spPr>
            <a:xfrm>
              <a:off x="0" y="-47625"/>
              <a:ext cx="2161836" cy="137496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11" name="Freeform 11"/>
          <p:cNvSpPr/>
          <p:nvPr/>
        </p:nvSpPr>
        <p:spPr>
          <a:xfrm>
            <a:off x="1083065" y="4767971"/>
            <a:ext cx="7645482" cy="4042899"/>
          </a:xfrm>
          <a:custGeom>
            <a:avLst/>
            <a:gdLst/>
            <a:ahLst/>
            <a:cxnLst/>
            <a:rect l="l" t="t" r="r" b="b"/>
            <a:pathLst>
              <a:path w="7645482" h="4042899">
                <a:moveTo>
                  <a:pt x="0" y="0"/>
                </a:moveTo>
                <a:lnTo>
                  <a:pt x="7645482" y="0"/>
                </a:lnTo>
                <a:lnTo>
                  <a:pt x="7645482" y="4042898"/>
                </a:lnTo>
                <a:lnTo>
                  <a:pt x="0" y="4042898"/>
                </a:lnTo>
                <a:lnTo>
                  <a:pt x="0" y="0"/>
                </a:lnTo>
                <a:close/>
              </a:path>
            </a:pathLst>
          </a:custGeom>
          <a:blipFill>
            <a:blip r:embed="rId5"/>
            <a:stretch>
              <a:fillRect/>
            </a:stretch>
          </a:blipFill>
        </p:spPr>
        <p:txBody>
          <a:bodyPr/>
          <a:lstStyle/>
          <a:p>
            <a:endParaRPr lang="en-IL"/>
          </a:p>
        </p:txBody>
      </p:sp>
      <p:sp>
        <p:nvSpPr>
          <p:cNvPr id="12" name="Freeform 12"/>
          <p:cNvSpPr/>
          <p:nvPr/>
        </p:nvSpPr>
        <p:spPr>
          <a:xfrm>
            <a:off x="9434080" y="4894326"/>
            <a:ext cx="7896227" cy="3790189"/>
          </a:xfrm>
          <a:custGeom>
            <a:avLst/>
            <a:gdLst/>
            <a:ahLst/>
            <a:cxnLst/>
            <a:rect l="l" t="t" r="r" b="b"/>
            <a:pathLst>
              <a:path w="7896227" h="3790189">
                <a:moveTo>
                  <a:pt x="0" y="0"/>
                </a:moveTo>
                <a:lnTo>
                  <a:pt x="7896228" y="0"/>
                </a:lnTo>
                <a:lnTo>
                  <a:pt x="7896228" y="3790188"/>
                </a:lnTo>
                <a:lnTo>
                  <a:pt x="0" y="3790188"/>
                </a:lnTo>
                <a:lnTo>
                  <a:pt x="0" y="0"/>
                </a:lnTo>
                <a:close/>
              </a:path>
            </a:pathLst>
          </a:custGeom>
          <a:blipFill>
            <a:blip r:embed="rId6"/>
            <a:stretch>
              <a:fillRect/>
            </a:stretch>
          </a:blipFill>
        </p:spPr>
        <p:txBody>
          <a:bodyPr/>
          <a:lstStyle/>
          <a:p>
            <a:endParaRPr lang="en-IL"/>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a:off x="6375730" y="834895"/>
            <a:ext cx="10760513" cy="4102446"/>
          </a:xfrm>
          <a:custGeom>
            <a:avLst/>
            <a:gdLst/>
            <a:ahLst/>
            <a:cxnLst/>
            <a:rect l="l" t="t" r="r" b="b"/>
            <a:pathLst>
              <a:path w="10760513" h="4102446">
                <a:moveTo>
                  <a:pt x="0" y="0"/>
                </a:moveTo>
                <a:lnTo>
                  <a:pt x="10760513" y="0"/>
                </a:lnTo>
                <a:lnTo>
                  <a:pt x="10760513" y="4102446"/>
                </a:lnTo>
                <a:lnTo>
                  <a:pt x="0" y="4102446"/>
                </a:lnTo>
                <a:lnTo>
                  <a:pt x="0" y="0"/>
                </a:lnTo>
                <a:close/>
              </a:path>
            </a:pathLst>
          </a:custGeom>
          <a:blipFill>
            <a:blip r:embed="rId4"/>
            <a:stretch>
              <a:fillRect/>
            </a:stretch>
          </a:blipFill>
          <a:ln w="38100" cap="sq">
            <a:solidFill>
              <a:srgbClr val="0B2453"/>
            </a:solidFill>
            <a:prstDash val="solid"/>
            <a:miter/>
          </a:ln>
        </p:spPr>
        <p:txBody>
          <a:bodyPr/>
          <a:lstStyle/>
          <a:p>
            <a:endParaRPr lang="en-IL"/>
          </a:p>
        </p:txBody>
      </p:sp>
      <p:sp>
        <p:nvSpPr>
          <p:cNvPr id="5" name="TextBox 5"/>
          <p:cNvSpPr txBox="1"/>
          <p:nvPr/>
        </p:nvSpPr>
        <p:spPr>
          <a:xfrm>
            <a:off x="2827256" y="5278926"/>
            <a:ext cx="10760513" cy="3161666"/>
          </a:xfrm>
          <a:prstGeom prst="rect">
            <a:avLst/>
          </a:prstGeom>
        </p:spPr>
        <p:txBody>
          <a:bodyPr lIns="0" tIns="0" rIns="0" bIns="0" rtlCol="0" anchor="t">
            <a:spAutoFit/>
          </a:bodyPr>
          <a:lstStyle/>
          <a:p>
            <a:pPr algn="l">
              <a:lnSpc>
                <a:spcPts val="6499"/>
              </a:lnSpc>
            </a:pPr>
            <a:r>
              <a:rPr lang="en-US" sz="2599">
                <a:solidFill>
                  <a:srgbClr val="000000"/>
                </a:solidFill>
                <a:latin typeface="Montserrat"/>
                <a:ea typeface="Montserrat"/>
                <a:cs typeface="Montserrat"/>
                <a:sym typeface="Montserrat"/>
              </a:rPr>
              <a:t>Online questionnaire for ISMBS members</a:t>
            </a:r>
          </a:p>
          <a:p>
            <a:pPr algn="l">
              <a:lnSpc>
                <a:spcPts val="6499"/>
              </a:lnSpc>
            </a:pPr>
            <a:r>
              <a:rPr lang="en-US" sz="2599">
                <a:solidFill>
                  <a:srgbClr val="000000"/>
                </a:solidFill>
                <a:latin typeface="Montserrat"/>
                <a:ea typeface="Montserrat"/>
                <a:cs typeface="Montserrat"/>
                <a:sym typeface="Montserrat"/>
              </a:rPr>
              <a:t>75% response rate</a:t>
            </a:r>
          </a:p>
          <a:p>
            <a:pPr algn="l">
              <a:lnSpc>
                <a:spcPts val="6499"/>
              </a:lnSpc>
            </a:pPr>
            <a:r>
              <a:rPr lang="en-US" sz="2599">
                <a:solidFill>
                  <a:srgbClr val="000000"/>
                </a:solidFill>
                <a:latin typeface="Montserrat"/>
                <a:ea typeface="Montserrat"/>
                <a:cs typeface="Montserrat"/>
                <a:sym typeface="Montserrat"/>
              </a:rPr>
              <a:t>Majority (80%) have more than 10 year experience</a:t>
            </a:r>
          </a:p>
          <a:p>
            <a:pPr algn="l">
              <a:lnSpc>
                <a:spcPts val="6499"/>
              </a:lnSpc>
            </a:pPr>
            <a:r>
              <a:rPr lang="en-US" sz="2599">
                <a:solidFill>
                  <a:srgbClr val="000000"/>
                </a:solidFill>
                <a:latin typeface="Montserrat"/>
                <a:ea typeface="Montserrat"/>
                <a:cs typeface="Montserrat"/>
                <a:sym typeface="Montserrat"/>
              </a:rPr>
              <a:t>Majority (78.5%) perform OAGB most commonly</a:t>
            </a:r>
          </a:p>
        </p:txBody>
      </p:sp>
      <p:sp>
        <p:nvSpPr>
          <p:cNvPr id="6" name="Freeform 6"/>
          <p:cNvSpPr/>
          <p:nvPr/>
        </p:nvSpPr>
        <p:spPr>
          <a:xfrm>
            <a:off x="2506828" y="5702863"/>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7" name="Freeform 7"/>
          <p:cNvSpPr/>
          <p:nvPr/>
        </p:nvSpPr>
        <p:spPr>
          <a:xfrm>
            <a:off x="2506828" y="6522013"/>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8" name="Freeform 8"/>
          <p:cNvSpPr/>
          <p:nvPr/>
        </p:nvSpPr>
        <p:spPr>
          <a:xfrm>
            <a:off x="2506828" y="7341163"/>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Freeform 9"/>
          <p:cNvSpPr/>
          <p:nvPr/>
        </p:nvSpPr>
        <p:spPr>
          <a:xfrm>
            <a:off x="2506828" y="8160793"/>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alphaModFix amt="15000"/>
            </a:blip>
            <a:stretch>
              <a:fillRect b="-1999"/>
            </a:stretch>
          </a:blipFill>
        </p:spPr>
        <p:txBody>
          <a:bodyPr/>
          <a:lstStyle/>
          <a:p>
            <a:endParaRPr lang="en-IL"/>
          </a:p>
        </p:txBody>
      </p:sp>
      <p:sp>
        <p:nvSpPr>
          <p:cNvPr id="3" name="Freeform 3"/>
          <p:cNvSpPr/>
          <p:nvPr/>
        </p:nvSpPr>
        <p:spPr>
          <a:xfrm flipH="1" flipV="1">
            <a:off x="-229311" y="-192571"/>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3">
              <a:alphaModFix amt="25000"/>
              <a:extLst>
                <a:ext uri="{96DAC541-7B7A-43D3-8B79-37D633B846F1}">
                  <asvg:svgBlip xmlns:asvg="http://schemas.microsoft.com/office/drawing/2016/SVG/main" r:embed="rId4"/>
                </a:ext>
              </a:extLst>
            </a:blip>
            <a:stretch>
              <a:fillRect/>
            </a:stretch>
          </a:blipFill>
        </p:spPr>
        <p:txBody>
          <a:bodyPr/>
          <a:lstStyle/>
          <a:p>
            <a:endParaRPr lang="en-IL"/>
          </a:p>
        </p:txBody>
      </p:sp>
      <p:sp>
        <p:nvSpPr>
          <p:cNvPr id="4" name="TextBox 4"/>
          <p:cNvSpPr txBox="1"/>
          <p:nvPr/>
        </p:nvSpPr>
        <p:spPr>
          <a:xfrm>
            <a:off x="1028700" y="5076825"/>
            <a:ext cx="6660452" cy="669925"/>
          </a:xfrm>
          <a:prstGeom prst="rect">
            <a:avLst/>
          </a:prstGeom>
        </p:spPr>
        <p:txBody>
          <a:bodyPr lIns="0" tIns="0" rIns="0" bIns="0" rtlCol="0" anchor="t">
            <a:spAutoFit/>
          </a:bodyPr>
          <a:lstStyle/>
          <a:p>
            <a:pPr algn="l">
              <a:lnSpc>
                <a:spcPts val="5599"/>
              </a:lnSpc>
            </a:pPr>
            <a:r>
              <a:rPr lang="en-US" sz="3999">
                <a:solidFill>
                  <a:srgbClr val="161A41"/>
                </a:solidFill>
                <a:latin typeface="Montserrat"/>
                <a:ea typeface="Montserrat"/>
                <a:cs typeface="Montserrat"/>
                <a:sym typeface="Montserrat"/>
              </a:rPr>
              <a:t>None</a:t>
            </a:r>
          </a:p>
        </p:txBody>
      </p:sp>
      <p:sp>
        <p:nvSpPr>
          <p:cNvPr id="5" name="Freeform 5"/>
          <p:cNvSpPr/>
          <p:nvPr/>
        </p:nvSpPr>
        <p:spPr>
          <a:xfrm>
            <a:off x="1028700" y="3760949"/>
            <a:ext cx="2341613" cy="193183"/>
          </a:xfrm>
          <a:custGeom>
            <a:avLst/>
            <a:gdLst/>
            <a:ahLst/>
            <a:cxnLst/>
            <a:rect l="l" t="t" r="r" b="b"/>
            <a:pathLst>
              <a:path w="2341613" h="193183">
                <a:moveTo>
                  <a:pt x="0" y="0"/>
                </a:moveTo>
                <a:lnTo>
                  <a:pt x="2341613" y="0"/>
                </a:lnTo>
                <a:lnTo>
                  <a:pt x="2341613" y="193183"/>
                </a:lnTo>
                <a:lnTo>
                  <a:pt x="0" y="193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6" name="Freeform 6"/>
          <p:cNvSpPr/>
          <p:nvPr/>
        </p:nvSpPr>
        <p:spPr>
          <a:xfrm>
            <a:off x="11557694" y="3227705"/>
            <a:ext cx="6884598" cy="7200900"/>
          </a:xfrm>
          <a:custGeom>
            <a:avLst/>
            <a:gdLst/>
            <a:ahLst/>
            <a:cxnLst/>
            <a:rect l="l" t="t" r="r" b="b"/>
            <a:pathLst>
              <a:path w="6884598" h="7200900">
                <a:moveTo>
                  <a:pt x="0" y="0"/>
                </a:moveTo>
                <a:lnTo>
                  <a:pt x="6884598" y="0"/>
                </a:lnTo>
                <a:lnTo>
                  <a:pt x="6884598" y="7200900"/>
                </a:lnTo>
                <a:lnTo>
                  <a:pt x="0" y="7200900"/>
                </a:lnTo>
                <a:lnTo>
                  <a:pt x="0" y="0"/>
                </a:lnTo>
                <a:close/>
              </a:path>
            </a:pathLst>
          </a:custGeom>
          <a:blipFill>
            <a:blip r:embed="rId3">
              <a:alphaModFix amt="25000"/>
              <a:extLst>
                <a:ext uri="{96DAC541-7B7A-43D3-8B79-37D633B846F1}">
                  <asvg:svgBlip xmlns:asvg="http://schemas.microsoft.com/office/drawing/2016/SVG/main" r:embed="rId4"/>
                </a:ext>
              </a:extLst>
            </a:blip>
            <a:stretch>
              <a:fillRect/>
            </a:stretch>
          </a:blipFill>
          <a:ln cap="sq">
            <a:noFill/>
            <a:prstDash val="solid"/>
            <a:miter/>
          </a:ln>
        </p:spPr>
        <p:txBody>
          <a:bodyPr/>
          <a:lstStyle/>
          <a:p>
            <a:endParaRPr lang="en-IL"/>
          </a:p>
        </p:txBody>
      </p:sp>
      <p:sp>
        <p:nvSpPr>
          <p:cNvPr id="7" name="TextBox 7"/>
          <p:cNvSpPr txBox="1"/>
          <p:nvPr/>
        </p:nvSpPr>
        <p:spPr>
          <a:xfrm>
            <a:off x="1028700" y="1624546"/>
            <a:ext cx="12484725" cy="947034"/>
          </a:xfrm>
          <a:prstGeom prst="rect">
            <a:avLst/>
          </a:prstGeom>
        </p:spPr>
        <p:txBody>
          <a:bodyPr lIns="0" tIns="0" rIns="0" bIns="0" rtlCol="0" anchor="t">
            <a:spAutoFit/>
          </a:bodyPr>
          <a:lstStyle/>
          <a:p>
            <a:pPr algn="l">
              <a:lnSpc>
                <a:spcPts val="7651"/>
              </a:lnSpc>
            </a:pPr>
            <a:r>
              <a:rPr lang="en-US" sz="5465" b="1">
                <a:solidFill>
                  <a:srgbClr val="161A41"/>
                </a:solidFill>
                <a:latin typeface="Montserrat Bold"/>
                <a:ea typeface="Montserrat Bold"/>
                <a:cs typeface="Montserrat Bold"/>
                <a:sym typeface="Montserrat Bold"/>
              </a:rPr>
              <a:t>CONFLICT OF INTERESTS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801695" y="694325"/>
            <a:ext cx="8208223" cy="8563975"/>
            <a:chOff x="0" y="0"/>
            <a:chExt cx="2161836" cy="2255533"/>
          </a:xfrm>
        </p:grpSpPr>
        <p:sp>
          <p:nvSpPr>
            <p:cNvPr id="4" name="Freeform 4"/>
            <p:cNvSpPr/>
            <p:nvPr/>
          </p:nvSpPr>
          <p:spPr>
            <a:xfrm>
              <a:off x="0" y="0"/>
              <a:ext cx="2161836" cy="2255533"/>
            </a:xfrm>
            <a:custGeom>
              <a:avLst/>
              <a:gdLst/>
              <a:ahLst/>
              <a:cxnLst/>
              <a:rect l="l" t="t" r="r" b="b"/>
              <a:pathLst>
                <a:path w="2161836" h="2255533">
                  <a:moveTo>
                    <a:pt x="23580" y="0"/>
                  </a:moveTo>
                  <a:lnTo>
                    <a:pt x="2138257" y="0"/>
                  </a:lnTo>
                  <a:cubicBezTo>
                    <a:pt x="2144510" y="0"/>
                    <a:pt x="2150508" y="2484"/>
                    <a:pt x="2154930" y="6906"/>
                  </a:cubicBezTo>
                  <a:cubicBezTo>
                    <a:pt x="2159352" y="11328"/>
                    <a:pt x="2161836" y="17326"/>
                    <a:pt x="2161836" y="23580"/>
                  </a:cubicBezTo>
                  <a:lnTo>
                    <a:pt x="2161836" y="2231953"/>
                  </a:lnTo>
                  <a:cubicBezTo>
                    <a:pt x="2161836" y="2244976"/>
                    <a:pt x="2151279" y="2255533"/>
                    <a:pt x="2138257" y="2255533"/>
                  </a:cubicBezTo>
                  <a:lnTo>
                    <a:pt x="23580" y="2255533"/>
                  </a:lnTo>
                  <a:cubicBezTo>
                    <a:pt x="10557" y="2255533"/>
                    <a:pt x="0" y="2244976"/>
                    <a:pt x="0" y="2231953"/>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161836" cy="2303158"/>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7" name="Group 7"/>
          <p:cNvGrpSpPr/>
          <p:nvPr/>
        </p:nvGrpSpPr>
        <p:grpSpPr>
          <a:xfrm>
            <a:off x="9278083" y="694325"/>
            <a:ext cx="8208223" cy="8563975"/>
            <a:chOff x="0" y="0"/>
            <a:chExt cx="2161836" cy="2255533"/>
          </a:xfrm>
        </p:grpSpPr>
        <p:sp>
          <p:nvSpPr>
            <p:cNvPr id="8" name="Freeform 8"/>
            <p:cNvSpPr/>
            <p:nvPr/>
          </p:nvSpPr>
          <p:spPr>
            <a:xfrm>
              <a:off x="0" y="0"/>
              <a:ext cx="2161836" cy="2255533"/>
            </a:xfrm>
            <a:custGeom>
              <a:avLst/>
              <a:gdLst/>
              <a:ahLst/>
              <a:cxnLst/>
              <a:rect l="l" t="t" r="r" b="b"/>
              <a:pathLst>
                <a:path w="2161836" h="2255533">
                  <a:moveTo>
                    <a:pt x="23580" y="0"/>
                  </a:moveTo>
                  <a:lnTo>
                    <a:pt x="2138257" y="0"/>
                  </a:lnTo>
                  <a:cubicBezTo>
                    <a:pt x="2144510" y="0"/>
                    <a:pt x="2150508" y="2484"/>
                    <a:pt x="2154930" y="6906"/>
                  </a:cubicBezTo>
                  <a:cubicBezTo>
                    <a:pt x="2159352" y="11328"/>
                    <a:pt x="2161836" y="17326"/>
                    <a:pt x="2161836" y="23580"/>
                  </a:cubicBezTo>
                  <a:lnTo>
                    <a:pt x="2161836" y="2231953"/>
                  </a:lnTo>
                  <a:cubicBezTo>
                    <a:pt x="2161836" y="2244976"/>
                    <a:pt x="2151279" y="2255533"/>
                    <a:pt x="2138257" y="2255533"/>
                  </a:cubicBezTo>
                  <a:lnTo>
                    <a:pt x="23580" y="2255533"/>
                  </a:lnTo>
                  <a:cubicBezTo>
                    <a:pt x="10557" y="2255533"/>
                    <a:pt x="0" y="2244976"/>
                    <a:pt x="0" y="2231953"/>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9" name="TextBox 9"/>
            <p:cNvSpPr txBox="1"/>
            <p:nvPr/>
          </p:nvSpPr>
          <p:spPr>
            <a:xfrm>
              <a:off x="0" y="-47625"/>
              <a:ext cx="2161836" cy="2303158"/>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10" name="Freeform 10"/>
          <p:cNvSpPr/>
          <p:nvPr/>
        </p:nvSpPr>
        <p:spPr>
          <a:xfrm>
            <a:off x="1136615" y="1028700"/>
            <a:ext cx="7538381" cy="7894525"/>
          </a:xfrm>
          <a:custGeom>
            <a:avLst/>
            <a:gdLst/>
            <a:ahLst/>
            <a:cxnLst/>
            <a:rect l="l" t="t" r="r" b="b"/>
            <a:pathLst>
              <a:path w="7538381" h="7894525">
                <a:moveTo>
                  <a:pt x="0" y="0"/>
                </a:moveTo>
                <a:lnTo>
                  <a:pt x="7538382" y="0"/>
                </a:lnTo>
                <a:lnTo>
                  <a:pt x="7538382" y="7894525"/>
                </a:lnTo>
                <a:lnTo>
                  <a:pt x="0" y="7894525"/>
                </a:lnTo>
                <a:lnTo>
                  <a:pt x="0" y="0"/>
                </a:lnTo>
                <a:close/>
              </a:path>
            </a:pathLst>
          </a:custGeom>
          <a:blipFill>
            <a:blip r:embed="rId4"/>
            <a:stretch>
              <a:fillRect/>
            </a:stretch>
          </a:blipFill>
        </p:spPr>
        <p:txBody>
          <a:bodyPr/>
          <a:lstStyle/>
          <a:p>
            <a:endParaRPr lang="en-IL"/>
          </a:p>
        </p:txBody>
      </p:sp>
      <p:sp>
        <p:nvSpPr>
          <p:cNvPr id="11" name="Freeform 11"/>
          <p:cNvSpPr/>
          <p:nvPr/>
        </p:nvSpPr>
        <p:spPr>
          <a:xfrm>
            <a:off x="9514763" y="1239224"/>
            <a:ext cx="7744537" cy="7473478"/>
          </a:xfrm>
          <a:custGeom>
            <a:avLst/>
            <a:gdLst/>
            <a:ahLst/>
            <a:cxnLst/>
            <a:rect l="l" t="t" r="r" b="b"/>
            <a:pathLst>
              <a:path w="7744537" h="7473478">
                <a:moveTo>
                  <a:pt x="0" y="0"/>
                </a:moveTo>
                <a:lnTo>
                  <a:pt x="7744537" y="0"/>
                </a:lnTo>
                <a:lnTo>
                  <a:pt x="7744537" y="7473478"/>
                </a:lnTo>
                <a:lnTo>
                  <a:pt x="0" y="7473478"/>
                </a:lnTo>
                <a:lnTo>
                  <a:pt x="0" y="0"/>
                </a:lnTo>
                <a:close/>
              </a:path>
            </a:pathLst>
          </a:custGeom>
          <a:blipFill>
            <a:blip r:embed="rId5"/>
            <a:stretch>
              <a:fillRect/>
            </a:stretch>
          </a:blipFill>
        </p:spPr>
        <p:txBody>
          <a:bodyPr/>
          <a:lstStyle/>
          <a:p>
            <a:endParaRPr lang="en-IL"/>
          </a:p>
        </p:txBody>
      </p:sp>
      <p:sp>
        <p:nvSpPr>
          <p:cNvPr id="12" name="TextBox 12"/>
          <p:cNvSpPr txBox="1"/>
          <p:nvPr/>
        </p:nvSpPr>
        <p:spPr>
          <a:xfrm>
            <a:off x="1028700" y="9510219"/>
            <a:ext cx="16457605" cy="264160"/>
          </a:xfrm>
          <a:prstGeom prst="rect">
            <a:avLst/>
          </a:prstGeom>
        </p:spPr>
        <p:txBody>
          <a:bodyPr lIns="0" tIns="0" rIns="0" bIns="0" rtlCol="0" anchor="t">
            <a:spAutoFit/>
          </a:bodyPr>
          <a:lstStyle/>
          <a:p>
            <a:pPr algn="l">
              <a:lnSpc>
                <a:spcPts val="2239"/>
              </a:lnSpc>
              <a:spcBef>
                <a:spcPct val="0"/>
              </a:spcBef>
            </a:pPr>
            <a:r>
              <a:rPr lang="en-US" sz="1599">
                <a:solidFill>
                  <a:srgbClr val="0B2453"/>
                </a:solidFill>
                <a:latin typeface="Montserrat"/>
                <a:ea typeface="Montserrat"/>
                <a:cs typeface="Montserrat"/>
                <a:sym typeface="Montserrat"/>
              </a:rPr>
              <a:t>Abu-Abeid A et al. Technical Considerations in One Anastomosis Gastric Bypass-the Israeli Society of Metabolic and Bariatric Surgery Experience. Obes Surg. 2024</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801695" y="884825"/>
            <a:ext cx="13713673" cy="8373475"/>
            <a:chOff x="0" y="0"/>
            <a:chExt cx="3611831" cy="2205360"/>
          </a:xfrm>
        </p:grpSpPr>
        <p:sp>
          <p:nvSpPr>
            <p:cNvPr id="4" name="Freeform 4"/>
            <p:cNvSpPr/>
            <p:nvPr/>
          </p:nvSpPr>
          <p:spPr>
            <a:xfrm>
              <a:off x="0" y="0"/>
              <a:ext cx="3611831" cy="2205360"/>
            </a:xfrm>
            <a:custGeom>
              <a:avLst/>
              <a:gdLst/>
              <a:ahLst/>
              <a:cxnLst/>
              <a:rect l="l" t="t" r="r" b="b"/>
              <a:pathLst>
                <a:path w="3611831" h="2205360">
                  <a:moveTo>
                    <a:pt x="14114" y="0"/>
                  </a:moveTo>
                  <a:lnTo>
                    <a:pt x="3597718" y="0"/>
                  </a:lnTo>
                  <a:cubicBezTo>
                    <a:pt x="3605512" y="0"/>
                    <a:pt x="3611831" y="6319"/>
                    <a:pt x="3611831" y="14114"/>
                  </a:cubicBezTo>
                  <a:lnTo>
                    <a:pt x="3611831" y="2191246"/>
                  </a:lnTo>
                  <a:cubicBezTo>
                    <a:pt x="3611831" y="2199041"/>
                    <a:pt x="3605512" y="2205360"/>
                    <a:pt x="3597718" y="2205360"/>
                  </a:cubicBezTo>
                  <a:lnTo>
                    <a:pt x="14114" y="2205360"/>
                  </a:lnTo>
                  <a:cubicBezTo>
                    <a:pt x="6319" y="2205360"/>
                    <a:pt x="0" y="2199041"/>
                    <a:pt x="0" y="2191246"/>
                  </a:cubicBezTo>
                  <a:lnTo>
                    <a:pt x="0" y="14114"/>
                  </a:lnTo>
                  <a:cubicBezTo>
                    <a:pt x="0" y="6319"/>
                    <a:pt x="6319" y="0"/>
                    <a:pt x="14114"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611831" cy="2252985"/>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1302621" y="1473813"/>
            <a:ext cx="12593256" cy="7004999"/>
          </a:xfrm>
          <a:custGeom>
            <a:avLst/>
            <a:gdLst/>
            <a:ahLst/>
            <a:cxnLst/>
            <a:rect l="l" t="t" r="r" b="b"/>
            <a:pathLst>
              <a:path w="12593256" h="7004999">
                <a:moveTo>
                  <a:pt x="0" y="0"/>
                </a:moveTo>
                <a:lnTo>
                  <a:pt x="12593256" y="0"/>
                </a:lnTo>
                <a:lnTo>
                  <a:pt x="12593256" y="7004999"/>
                </a:lnTo>
                <a:lnTo>
                  <a:pt x="0" y="7004999"/>
                </a:lnTo>
                <a:lnTo>
                  <a:pt x="0" y="0"/>
                </a:lnTo>
                <a:close/>
              </a:path>
            </a:pathLst>
          </a:custGeom>
          <a:blipFill>
            <a:blip r:embed="rId4"/>
            <a:stretch>
              <a:fillRect/>
            </a:stretch>
          </a:blipFill>
        </p:spPr>
        <p:txBody>
          <a:bodyPr/>
          <a:lstStyle/>
          <a:p>
            <a:endParaRPr lang="en-IL"/>
          </a:p>
        </p:txBody>
      </p:sp>
      <p:sp>
        <p:nvSpPr>
          <p:cNvPr id="8" name="TextBox 8"/>
          <p:cNvSpPr txBox="1"/>
          <p:nvPr/>
        </p:nvSpPr>
        <p:spPr>
          <a:xfrm>
            <a:off x="1028700" y="9510219"/>
            <a:ext cx="16457605" cy="264160"/>
          </a:xfrm>
          <a:prstGeom prst="rect">
            <a:avLst/>
          </a:prstGeom>
        </p:spPr>
        <p:txBody>
          <a:bodyPr lIns="0" tIns="0" rIns="0" bIns="0" rtlCol="0" anchor="t">
            <a:spAutoFit/>
          </a:bodyPr>
          <a:lstStyle/>
          <a:p>
            <a:pPr algn="l">
              <a:lnSpc>
                <a:spcPts val="2239"/>
              </a:lnSpc>
              <a:spcBef>
                <a:spcPct val="0"/>
              </a:spcBef>
            </a:pPr>
            <a:r>
              <a:rPr lang="en-US" sz="1599">
                <a:solidFill>
                  <a:srgbClr val="0B2453"/>
                </a:solidFill>
                <a:latin typeface="Montserrat"/>
                <a:ea typeface="Montserrat"/>
                <a:cs typeface="Montserrat"/>
                <a:sym typeface="Montserrat"/>
              </a:rPr>
              <a:t>Abu-Abeid A et al. Technical Considerations in One Anastomosis Gastric Bypass-the Israeli Society of Metabolic and Bariatric Surgery Experience. Obes Surg. 2024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758" y="-127992"/>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rot="3493449">
            <a:off x="3474022" y="5744003"/>
            <a:ext cx="22224771" cy="16668578"/>
            <a:chOff x="0" y="0"/>
            <a:chExt cx="812800" cy="609600"/>
          </a:xfrm>
        </p:grpSpPr>
        <p:sp>
          <p:nvSpPr>
            <p:cNvPr id="4" name="Freeform 4"/>
            <p:cNvSpPr/>
            <p:nvPr/>
          </p:nvSpPr>
          <p:spPr>
            <a:xfrm>
              <a:off x="2116" y="0"/>
              <a:ext cx="808568" cy="609600"/>
            </a:xfrm>
            <a:custGeom>
              <a:avLst/>
              <a:gdLst/>
              <a:ahLst/>
              <a:cxnLst/>
              <a:rect l="l" t="t" r="r" b="b"/>
              <a:pathLst>
                <a:path w="808568" h="609600">
                  <a:moveTo>
                    <a:pt x="598775" y="0"/>
                  </a:moveTo>
                  <a:lnTo>
                    <a:pt x="6593" y="0"/>
                  </a:lnTo>
                  <a:cubicBezTo>
                    <a:pt x="4575" y="0"/>
                    <a:pt x="2680" y="970"/>
                    <a:pt x="1501" y="2607"/>
                  </a:cubicBezTo>
                  <a:cubicBezTo>
                    <a:pt x="321" y="4244"/>
                    <a:pt x="0" y="6348"/>
                    <a:pt x="638" y="8262"/>
                  </a:cubicBezTo>
                  <a:lnTo>
                    <a:pt x="198330" y="601338"/>
                  </a:lnTo>
                  <a:cubicBezTo>
                    <a:pt x="199975" y="606272"/>
                    <a:pt x="204592" y="609600"/>
                    <a:pt x="209793" y="609600"/>
                  </a:cubicBezTo>
                  <a:lnTo>
                    <a:pt x="801975" y="609600"/>
                  </a:lnTo>
                  <a:cubicBezTo>
                    <a:pt x="803993" y="609600"/>
                    <a:pt x="805888" y="608630"/>
                    <a:pt x="807067" y="606993"/>
                  </a:cubicBezTo>
                  <a:cubicBezTo>
                    <a:pt x="808247" y="605357"/>
                    <a:pt x="808568" y="603252"/>
                    <a:pt x="807930" y="601338"/>
                  </a:cubicBezTo>
                  <a:lnTo>
                    <a:pt x="610238" y="8262"/>
                  </a:lnTo>
                  <a:cubicBezTo>
                    <a:pt x="608593" y="3328"/>
                    <a:pt x="603976" y="0"/>
                    <a:pt x="59877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101600" y="-47625"/>
              <a:ext cx="609600" cy="657225"/>
            </a:xfrm>
            <a:prstGeom prst="rect">
              <a:avLst/>
            </a:prstGeom>
          </p:spPr>
          <p:txBody>
            <a:bodyPr lIns="50800" tIns="50800" rIns="50800" bIns="50800" rtlCol="0" anchor="ctr"/>
            <a:lstStyle/>
            <a:p>
              <a:pPr marL="0" lvl="0" indent="0" algn="ctr">
                <a:lnSpc>
                  <a:spcPts val="3639"/>
                </a:lnSpc>
                <a:spcBef>
                  <a:spcPct val="0"/>
                </a:spcBef>
              </a:pPr>
              <a:endParaRPr/>
            </a:p>
          </p:txBody>
        </p:sp>
      </p:grpSp>
      <p:grpSp>
        <p:nvGrpSpPr>
          <p:cNvPr id="6" name="Group 6"/>
          <p:cNvGrpSpPr/>
          <p:nvPr/>
        </p:nvGrpSpPr>
        <p:grpSpPr>
          <a:xfrm rot="1342074">
            <a:off x="10224309" y="502770"/>
            <a:ext cx="17039829" cy="13909682"/>
            <a:chOff x="0" y="0"/>
            <a:chExt cx="812800" cy="663492"/>
          </a:xfrm>
        </p:grpSpPr>
        <p:sp>
          <p:nvSpPr>
            <p:cNvPr id="7" name="Freeform 7"/>
            <p:cNvSpPr/>
            <p:nvPr/>
          </p:nvSpPr>
          <p:spPr>
            <a:xfrm>
              <a:off x="0" y="0"/>
              <a:ext cx="812800" cy="663492"/>
            </a:xfrm>
            <a:custGeom>
              <a:avLst/>
              <a:gdLst/>
              <a:ahLst/>
              <a:cxnLst/>
              <a:rect l="l" t="t" r="r" b="b"/>
              <a:pathLst>
                <a:path w="812800" h="663492">
                  <a:moveTo>
                    <a:pt x="203200" y="0"/>
                  </a:moveTo>
                  <a:lnTo>
                    <a:pt x="812800" y="0"/>
                  </a:lnTo>
                  <a:lnTo>
                    <a:pt x="609600" y="663492"/>
                  </a:lnTo>
                  <a:lnTo>
                    <a:pt x="0" y="663492"/>
                  </a:lnTo>
                  <a:lnTo>
                    <a:pt x="203200" y="0"/>
                  </a:lnTo>
                  <a:close/>
                </a:path>
              </a:pathLst>
            </a:custGeom>
            <a:blipFill>
              <a:blip r:embed="rId4"/>
              <a:stretch>
                <a:fillRect l="-11146" r="-11146"/>
              </a:stretch>
            </a:blipFill>
          </p:spPr>
          <p:txBody>
            <a:bodyPr/>
            <a:lstStyle/>
            <a:p>
              <a:endParaRPr lang="en-IL"/>
            </a:p>
          </p:txBody>
        </p:sp>
      </p:grpSp>
      <p:sp>
        <p:nvSpPr>
          <p:cNvPr id="8" name="Freeform 8"/>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TextBox 9"/>
          <p:cNvSpPr txBox="1"/>
          <p:nvPr/>
        </p:nvSpPr>
        <p:spPr>
          <a:xfrm>
            <a:off x="1466242" y="1629828"/>
            <a:ext cx="7340281" cy="94703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EFFECTIVENESS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4882663" y="3188970"/>
            <a:ext cx="11794521" cy="6069330"/>
            <a:chOff x="0" y="0"/>
            <a:chExt cx="3106376" cy="1598507"/>
          </a:xfrm>
        </p:grpSpPr>
        <p:sp>
          <p:nvSpPr>
            <p:cNvPr id="4" name="Freeform 4"/>
            <p:cNvSpPr/>
            <p:nvPr/>
          </p:nvSpPr>
          <p:spPr>
            <a:xfrm>
              <a:off x="0" y="0"/>
              <a:ext cx="3106376" cy="1598507"/>
            </a:xfrm>
            <a:custGeom>
              <a:avLst/>
              <a:gdLst/>
              <a:ahLst/>
              <a:cxnLst/>
              <a:rect l="l" t="t" r="r" b="b"/>
              <a:pathLst>
                <a:path w="3106376" h="1598507">
                  <a:moveTo>
                    <a:pt x="16410" y="0"/>
                  </a:moveTo>
                  <a:lnTo>
                    <a:pt x="3089966" y="0"/>
                  </a:lnTo>
                  <a:cubicBezTo>
                    <a:pt x="3099029" y="0"/>
                    <a:pt x="3106376" y="7347"/>
                    <a:pt x="3106376" y="16410"/>
                  </a:cubicBezTo>
                  <a:lnTo>
                    <a:pt x="3106376" y="1582097"/>
                  </a:lnTo>
                  <a:cubicBezTo>
                    <a:pt x="3106376" y="1591160"/>
                    <a:pt x="3099029" y="1598507"/>
                    <a:pt x="3089966" y="1598507"/>
                  </a:cubicBezTo>
                  <a:lnTo>
                    <a:pt x="16410" y="1598507"/>
                  </a:lnTo>
                  <a:cubicBezTo>
                    <a:pt x="7347" y="1598507"/>
                    <a:pt x="0" y="1591160"/>
                    <a:pt x="0" y="1582097"/>
                  </a:cubicBezTo>
                  <a:lnTo>
                    <a:pt x="0" y="16410"/>
                  </a:lnTo>
                  <a:cubicBezTo>
                    <a:pt x="0" y="7347"/>
                    <a:pt x="7347" y="0"/>
                    <a:pt x="1641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106376" cy="1646132"/>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1028700" y="731451"/>
            <a:ext cx="6966631" cy="2814754"/>
          </a:xfrm>
          <a:custGeom>
            <a:avLst/>
            <a:gdLst/>
            <a:ahLst/>
            <a:cxnLst/>
            <a:rect l="l" t="t" r="r" b="b"/>
            <a:pathLst>
              <a:path w="6966631" h="2814754">
                <a:moveTo>
                  <a:pt x="0" y="0"/>
                </a:moveTo>
                <a:lnTo>
                  <a:pt x="6966631" y="0"/>
                </a:lnTo>
                <a:lnTo>
                  <a:pt x="6966631" y="2814754"/>
                </a:lnTo>
                <a:lnTo>
                  <a:pt x="0" y="2814754"/>
                </a:lnTo>
                <a:lnTo>
                  <a:pt x="0" y="0"/>
                </a:lnTo>
                <a:close/>
              </a:path>
            </a:pathLst>
          </a:custGeom>
          <a:blipFill>
            <a:blip r:embed="rId4"/>
            <a:stretch>
              <a:fillRect l="-1775" r="-20386" b="-13760"/>
            </a:stretch>
          </a:blipFill>
          <a:ln w="38100" cap="sq">
            <a:solidFill>
              <a:srgbClr val="000000"/>
            </a:solidFill>
            <a:prstDash val="solid"/>
            <a:miter/>
          </a:ln>
        </p:spPr>
        <p:txBody>
          <a:bodyPr/>
          <a:lstStyle/>
          <a:p>
            <a:endParaRPr lang="en-IL"/>
          </a:p>
        </p:txBody>
      </p:sp>
      <p:sp>
        <p:nvSpPr>
          <p:cNvPr id="8" name="Freeform 8"/>
          <p:cNvSpPr/>
          <p:nvPr/>
        </p:nvSpPr>
        <p:spPr>
          <a:xfrm>
            <a:off x="5129294" y="3325876"/>
            <a:ext cx="11301259" cy="5791895"/>
          </a:xfrm>
          <a:custGeom>
            <a:avLst/>
            <a:gdLst/>
            <a:ahLst/>
            <a:cxnLst/>
            <a:rect l="l" t="t" r="r" b="b"/>
            <a:pathLst>
              <a:path w="11301259" h="5791895">
                <a:moveTo>
                  <a:pt x="0" y="0"/>
                </a:moveTo>
                <a:lnTo>
                  <a:pt x="11301259" y="0"/>
                </a:lnTo>
                <a:lnTo>
                  <a:pt x="11301259" y="5791896"/>
                </a:lnTo>
                <a:lnTo>
                  <a:pt x="0" y="5791896"/>
                </a:lnTo>
                <a:lnTo>
                  <a:pt x="0" y="0"/>
                </a:lnTo>
                <a:close/>
              </a:path>
            </a:pathLst>
          </a:custGeom>
          <a:blipFill>
            <a:blip r:embed="rId5"/>
            <a:stretch>
              <a:fillRect/>
            </a:stretch>
          </a:blipFill>
        </p:spPr>
        <p:txBody>
          <a:bodyPr/>
          <a:lstStyle/>
          <a:p>
            <a:endParaRPr lang="en-IL"/>
          </a:p>
        </p:txBody>
      </p:sp>
      <p:sp>
        <p:nvSpPr>
          <p:cNvPr id="10" name="TextBox 9">
            <a:extLst>
              <a:ext uri="{FF2B5EF4-FFF2-40B4-BE49-F238E27FC236}">
                <a16:creationId xmlns:a16="http://schemas.microsoft.com/office/drawing/2014/main" id="{13E5EDC2-4DEB-836F-C189-E9E58F9E9242}"/>
              </a:ext>
            </a:extLst>
          </p:cNvPr>
          <p:cNvSpPr txBox="1"/>
          <p:nvPr/>
        </p:nvSpPr>
        <p:spPr>
          <a:xfrm>
            <a:off x="1028700" y="9510219"/>
            <a:ext cx="15332374" cy="264160"/>
          </a:xfrm>
          <a:prstGeom prst="rect">
            <a:avLst/>
          </a:prstGeom>
        </p:spPr>
        <p:txBody>
          <a:bodyPr lIns="0" tIns="0" rIns="0" bIns="0" rtlCol="0" anchor="t">
            <a:spAutoFit/>
          </a:bodyPr>
          <a:lstStyle/>
          <a:p>
            <a:pPr algn="l">
              <a:lnSpc>
                <a:spcPts val="2239"/>
              </a:lnSpc>
              <a:spcBef>
                <a:spcPct val="0"/>
              </a:spcBef>
            </a:pPr>
            <a:r>
              <a:rPr lang="en-US" sz="1599" dirty="0">
                <a:solidFill>
                  <a:srgbClr val="0B2453"/>
                </a:solidFill>
                <a:latin typeface="Montserrat"/>
                <a:ea typeface="Montserrat"/>
                <a:cs typeface="Montserrat"/>
                <a:sym typeface="Montserrat"/>
              </a:rPr>
              <a:t>Obesity facts</a:t>
            </a:r>
            <a:r>
              <a:rPr lang="en-US" sz="1599">
                <a:solidFill>
                  <a:srgbClr val="0B2453"/>
                </a:solidFill>
                <a:latin typeface="Montserrat"/>
                <a:ea typeface="Montserrat"/>
                <a:cs typeface="Montserrat"/>
                <a:sym typeface="Montserrat"/>
              </a:rPr>
              <a:t>, 2024</a:t>
            </a:r>
            <a:endParaRPr lang="en-US" sz="1599" dirty="0">
              <a:solidFill>
                <a:srgbClr val="0B2453"/>
              </a:solidFill>
              <a:latin typeface="Montserrat"/>
              <a:ea typeface="Montserrat"/>
              <a:cs typeface="Montserrat"/>
              <a:sym typeface="Montserrat"/>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3251639" y="4046220"/>
            <a:ext cx="13425546" cy="4812030"/>
            <a:chOff x="0" y="0"/>
            <a:chExt cx="3535946" cy="1267366"/>
          </a:xfrm>
        </p:grpSpPr>
        <p:sp>
          <p:nvSpPr>
            <p:cNvPr id="4" name="Freeform 4"/>
            <p:cNvSpPr/>
            <p:nvPr/>
          </p:nvSpPr>
          <p:spPr>
            <a:xfrm>
              <a:off x="0" y="0"/>
              <a:ext cx="3535946" cy="1267366"/>
            </a:xfrm>
            <a:custGeom>
              <a:avLst/>
              <a:gdLst/>
              <a:ahLst/>
              <a:cxnLst/>
              <a:rect l="l" t="t" r="r" b="b"/>
              <a:pathLst>
                <a:path w="3535946" h="1267366">
                  <a:moveTo>
                    <a:pt x="14416" y="0"/>
                  </a:moveTo>
                  <a:lnTo>
                    <a:pt x="3521530" y="0"/>
                  </a:lnTo>
                  <a:cubicBezTo>
                    <a:pt x="3525353" y="0"/>
                    <a:pt x="3529020" y="1519"/>
                    <a:pt x="3531724" y="4222"/>
                  </a:cubicBezTo>
                  <a:cubicBezTo>
                    <a:pt x="3534427" y="6926"/>
                    <a:pt x="3535946" y="10593"/>
                    <a:pt x="3535946" y="14416"/>
                  </a:cubicBezTo>
                  <a:lnTo>
                    <a:pt x="3535946" y="1252950"/>
                  </a:lnTo>
                  <a:cubicBezTo>
                    <a:pt x="3535946" y="1256773"/>
                    <a:pt x="3534427" y="1260440"/>
                    <a:pt x="3531724" y="1263144"/>
                  </a:cubicBezTo>
                  <a:cubicBezTo>
                    <a:pt x="3529020" y="1265847"/>
                    <a:pt x="3525353" y="1267366"/>
                    <a:pt x="3521530" y="1267366"/>
                  </a:cubicBezTo>
                  <a:lnTo>
                    <a:pt x="14416" y="1267366"/>
                  </a:lnTo>
                  <a:cubicBezTo>
                    <a:pt x="10593" y="1267366"/>
                    <a:pt x="6926" y="1265847"/>
                    <a:pt x="4222" y="1263144"/>
                  </a:cubicBezTo>
                  <a:cubicBezTo>
                    <a:pt x="1519" y="1260440"/>
                    <a:pt x="0" y="1256773"/>
                    <a:pt x="0" y="1252950"/>
                  </a:cubicBezTo>
                  <a:lnTo>
                    <a:pt x="0" y="14416"/>
                  </a:lnTo>
                  <a:cubicBezTo>
                    <a:pt x="0" y="10593"/>
                    <a:pt x="1519" y="6926"/>
                    <a:pt x="4222" y="4222"/>
                  </a:cubicBezTo>
                  <a:cubicBezTo>
                    <a:pt x="6926" y="1519"/>
                    <a:pt x="10593" y="0"/>
                    <a:pt x="14416"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535946" cy="1314991"/>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1028700" y="788670"/>
            <a:ext cx="8824759" cy="3394779"/>
          </a:xfrm>
          <a:custGeom>
            <a:avLst/>
            <a:gdLst/>
            <a:ahLst/>
            <a:cxnLst/>
            <a:rect l="l" t="t" r="r" b="b"/>
            <a:pathLst>
              <a:path w="8824759" h="3394779">
                <a:moveTo>
                  <a:pt x="0" y="0"/>
                </a:moveTo>
                <a:lnTo>
                  <a:pt x="8824759" y="0"/>
                </a:lnTo>
                <a:lnTo>
                  <a:pt x="8824759" y="3394779"/>
                </a:lnTo>
                <a:lnTo>
                  <a:pt x="0" y="3394779"/>
                </a:lnTo>
                <a:lnTo>
                  <a:pt x="0" y="0"/>
                </a:lnTo>
                <a:close/>
              </a:path>
            </a:pathLst>
          </a:custGeom>
          <a:blipFill>
            <a:blip r:embed="rId4"/>
            <a:stretch>
              <a:fillRect l="-4317" t="-5052" r="-23745" b="-20201"/>
            </a:stretch>
          </a:blipFill>
          <a:ln w="38100" cap="sq">
            <a:solidFill>
              <a:srgbClr val="000000"/>
            </a:solidFill>
            <a:prstDash val="solid"/>
            <a:miter/>
          </a:ln>
        </p:spPr>
        <p:txBody>
          <a:bodyPr/>
          <a:lstStyle/>
          <a:p>
            <a:endParaRPr lang="en-IL"/>
          </a:p>
        </p:txBody>
      </p:sp>
      <p:sp>
        <p:nvSpPr>
          <p:cNvPr id="8" name="Freeform 8"/>
          <p:cNvSpPr/>
          <p:nvPr/>
        </p:nvSpPr>
        <p:spPr>
          <a:xfrm>
            <a:off x="3510072" y="4290031"/>
            <a:ext cx="12908679" cy="4324408"/>
          </a:xfrm>
          <a:custGeom>
            <a:avLst/>
            <a:gdLst/>
            <a:ahLst/>
            <a:cxnLst/>
            <a:rect l="l" t="t" r="r" b="b"/>
            <a:pathLst>
              <a:path w="12908679" h="4324408">
                <a:moveTo>
                  <a:pt x="0" y="0"/>
                </a:moveTo>
                <a:lnTo>
                  <a:pt x="12908679" y="0"/>
                </a:lnTo>
                <a:lnTo>
                  <a:pt x="12908679" y="4324408"/>
                </a:lnTo>
                <a:lnTo>
                  <a:pt x="0" y="4324408"/>
                </a:lnTo>
                <a:lnTo>
                  <a:pt x="0" y="0"/>
                </a:lnTo>
                <a:close/>
              </a:path>
            </a:pathLst>
          </a:custGeom>
          <a:blipFill>
            <a:blip r:embed="rId5"/>
            <a:stretch>
              <a:fillRect/>
            </a:stretch>
          </a:blipFill>
        </p:spPr>
        <p:txBody>
          <a:bodyPr/>
          <a:lstStyle/>
          <a:p>
            <a:endParaRPr lang="en-IL"/>
          </a:p>
        </p:txBody>
      </p:sp>
      <p:sp>
        <p:nvSpPr>
          <p:cNvPr id="9" name="AutoShape 9"/>
          <p:cNvSpPr/>
          <p:nvPr/>
        </p:nvSpPr>
        <p:spPr>
          <a:xfrm flipV="1">
            <a:off x="3681522" y="5374408"/>
            <a:ext cx="12492792"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0" name="AutoShape 10"/>
          <p:cNvSpPr/>
          <p:nvPr/>
        </p:nvSpPr>
        <p:spPr>
          <a:xfrm>
            <a:off x="3681522" y="5880332"/>
            <a:ext cx="12492792"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1" name="AutoShape 11"/>
          <p:cNvSpPr/>
          <p:nvPr/>
        </p:nvSpPr>
        <p:spPr>
          <a:xfrm>
            <a:off x="3681522" y="5374408"/>
            <a:ext cx="0" cy="505924"/>
          </a:xfrm>
          <a:prstGeom prst="line">
            <a:avLst/>
          </a:prstGeom>
          <a:ln w="38100" cap="flat">
            <a:solidFill>
              <a:srgbClr val="FF3131"/>
            </a:solidFill>
            <a:prstDash val="sysDot"/>
            <a:headEnd type="none" w="sm" len="sm"/>
            <a:tailEnd type="none" w="sm" len="sm"/>
          </a:ln>
        </p:spPr>
        <p:txBody>
          <a:bodyPr/>
          <a:lstStyle/>
          <a:p>
            <a:endParaRPr lang="en-IL"/>
          </a:p>
        </p:txBody>
      </p:sp>
      <p:sp>
        <p:nvSpPr>
          <p:cNvPr id="12" name="AutoShape 12"/>
          <p:cNvSpPr/>
          <p:nvPr/>
        </p:nvSpPr>
        <p:spPr>
          <a:xfrm flipH="1">
            <a:off x="16174314" y="5374408"/>
            <a:ext cx="0" cy="505924"/>
          </a:xfrm>
          <a:prstGeom prst="line">
            <a:avLst/>
          </a:prstGeom>
          <a:ln w="38100" cap="flat">
            <a:solidFill>
              <a:srgbClr val="FF3131"/>
            </a:solidFill>
            <a:prstDash val="sysDot"/>
            <a:headEnd type="none" w="sm" len="sm"/>
            <a:tailEnd type="none" w="sm" len="sm"/>
          </a:ln>
        </p:spPr>
        <p:txBody>
          <a:bodyPr/>
          <a:lstStyle/>
          <a:p>
            <a:endParaRPr lang="en-IL"/>
          </a:p>
        </p:txBody>
      </p:sp>
      <p:sp>
        <p:nvSpPr>
          <p:cNvPr id="13" name="AutoShape 13"/>
          <p:cNvSpPr/>
          <p:nvPr/>
        </p:nvSpPr>
        <p:spPr>
          <a:xfrm flipV="1">
            <a:off x="3718016" y="7165108"/>
            <a:ext cx="12492792"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4" name="AutoShape 14"/>
          <p:cNvSpPr/>
          <p:nvPr/>
        </p:nvSpPr>
        <p:spPr>
          <a:xfrm>
            <a:off x="3718016" y="7671032"/>
            <a:ext cx="12492792"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5" name="AutoShape 15"/>
          <p:cNvSpPr/>
          <p:nvPr/>
        </p:nvSpPr>
        <p:spPr>
          <a:xfrm>
            <a:off x="3718016" y="7165108"/>
            <a:ext cx="0" cy="505924"/>
          </a:xfrm>
          <a:prstGeom prst="line">
            <a:avLst/>
          </a:prstGeom>
          <a:ln w="38100" cap="flat">
            <a:solidFill>
              <a:srgbClr val="FF3131"/>
            </a:solidFill>
            <a:prstDash val="sysDot"/>
            <a:headEnd type="none" w="sm" len="sm"/>
            <a:tailEnd type="none" w="sm" len="sm"/>
          </a:ln>
        </p:spPr>
        <p:txBody>
          <a:bodyPr/>
          <a:lstStyle/>
          <a:p>
            <a:endParaRPr lang="en-IL"/>
          </a:p>
        </p:txBody>
      </p:sp>
      <p:sp>
        <p:nvSpPr>
          <p:cNvPr id="16" name="AutoShape 16"/>
          <p:cNvSpPr/>
          <p:nvPr/>
        </p:nvSpPr>
        <p:spPr>
          <a:xfrm flipH="1">
            <a:off x="16210808" y="7165108"/>
            <a:ext cx="0" cy="505924"/>
          </a:xfrm>
          <a:prstGeom prst="line">
            <a:avLst/>
          </a:prstGeom>
          <a:ln w="38100" cap="flat">
            <a:solidFill>
              <a:srgbClr val="FF3131"/>
            </a:solidFill>
            <a:prstDash val="sysDot"/>
            <a:headEnd type="none" w="sm" len="sm"/>
            <a:tailEnd type="none" w="sm" len="sm"/>
          </a:ln>
        </p:spPr>
        <p:txBody>
          <a:bodyPr/>
          <a:lstStyle/>
          <a:p>
            <a:endParaRPr lang="en-IL"/>
          </a:p>
        </p:txBody>
      </p:sp>
      <p:sp>
        <p:nvSpPr>
          <p:cNvPr id="17" name="TextBox 9">
            <a:extLst>
              <a:ext uri="{FF2B5EF4-FFF2-40B4-BE49-F238E27FC236}">
                <a16:creationId xmlns:a16="http://schemas.microsoft.com/office/drawing/2014/main" id="{29748D6D-DDDA-21CE-BCCB-4A955FB121F6}"/>
              </a:ext>
            </a:extLst>
          </p:cNvPr>
          <p:cNvSpPr txBox="1"/>
          <p:nvPr/>
        </p:nvSpPr>
        <p:spPr>
          <a:xfrm>
            <a:off x="1028700" y="9510219"/>
            <a:ext cx="15332374" cy="264160"/>
          </a:xfrm>
          <a:prstGeom prst="rect">
            <a:avLst/>
          </a:prstGeom>
        </p:spPr>
        <p:txBody>
          <a:bodyPr lIns="0" tIns="0" rIns="0" bIns="0" rtlCol="0" anchor="t">
            <a:spAutoFit/>
          </a:bodyPr>
          <a:lstStyle/>
          <a:p>
            <a:pPr algn="l">
              <a:lnSpc>
                <a:spcPts val="2239"/>
              </a:lnSpc>
              <a:spcBef>
                <a:spcPct val="0"/>
              </a:spcBef>
            </a:pPr>
            <a:r>
              <a:rPr lang="en-US" sz="1599" dirty="0">
                <a:solidFill>
                  <a:srgbClr val="0B2453"/>
                </a:solidFill>
                <a:latin typeface="Montserrat"/>
                <a:ea typeface="Montserrat"/>
                <a:cs typeface="Montserrat"/>
                <a:sym typeface="Montserrat"/>
              </a:rPr>
              <a:t>Obesity facts, 2024</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a:off x="1028700" y="1028700"/>
            <a:ext cx="12017171" cy="3540367"/>
          </a:xfrm>
          <a:custGeom>
            <a:avLst/>
            <a:gdLst/>
            <a:ahLst/>
            <a:cxnLst/>
            <a:rect l="l" t="t" r="r" b="b"/>
            <a:pathLst>
              <a:path w="12017171" h="3540367">
                <a:moveTo>
                  <a:pt x="0" y="0"/>
                </a:moveTo>
                <a:lnTo>
                  <a:pt x="12017171" y="0"/>
                </a:lnTo>
                <a:lnTo>
                  <a:pt x="12017171" y="3540367"/>
                </a:lnTo>
                <a:lnTo>
                  <a:pt x="0" y="3540367"/>
                </a:lnTo>
                <a:lnTo>
                  <a:pt x="0" y="0"/>
                </a:lnTo>
                <a:close/>
              </a:path>
            </a:pathLst>
          </a:custGeom>
          <a:blipFill>
            <a:blip r:embed="rId4"/>
            <a:stretch>
              <a:fillRect l="-4262" r="-22163" b="-11573"/>
            </a:stretch>
          </a:blipFill>
          <a:ln w="38100" cap="sq">
            <a:solidFill>
              <a:srgbClr val="0B2453"/>
            </a:solidFill>
            <a:prstDash val="solid"/>
            <a:miter/>
          </a:ln>
        </p:spPr>
        <p:txBody>
          <a:bodyPr/>
          <a:lstStyle/>
          <a:p>
            <a:endParaRPr lang="en-IL"/>
          </a:p>
        </p:txBody>
      </p:sp>
      <p:sp>
        <p:nvSpPr>
          <p:cNvPr id="5" name="TextBox 5"/>
          <p:cNvSpPr txBox="1"/>
          <p:nvPr/>
        </p:nvSpPr>
        <p:spPr>
          <a:xfrm>
            <a:off x="2362200" y="4675676"/>
            <a:ext cx="14154150" cy="5004435"/>
          </a:xfrm>
          <a:prstGeom prst="rect">
            <a:avLst/>
          </a:prstGeom>
        </p:spPr>
        <p:txBody>
          <a:bodyPr lIns="0" tIns="0" rIns="0" bIns="0" rtlCol="0" anchor="t">
            <a:spAutoFit/>
          </a:bodyPr>
          <a:lstStyle/>
          <a:p>
            <a:pPr algn="l">
              <a:lnSpc>
                <a:spcPts val="3600"/>
              </a:lnSpc>
            </a:pPr>
            <a:r>
              <a:rPr lang="en-US" sz="2400" b="1" u="sng">
                <a:solidFill>
                  <a:srgbClr val="000000"/>
                </a:solidFill>
                <a:latin typeface="Montserrat Bold"/>
                <a:ea typeface="Montserrat Bold"/>
                <a:cs typeface="Montserrat Bold"/>
                <a:sym typeface="Montserrat Bold"/>
              </a:rPr>
              <a:t>Marginal Ulcers</a:t>
            </a:r>
            <a:r>
              <a:rPr lang="en-US" sz="2400">
                <a:solidFill>
                  <a:srgbClr val="000000"/>
                </a:solidFill>
                <a:latin typeface="Montserrat"/>
                <a:ea typeface="Montserrat"/>
                <a:cs typeface="Montserrat"/>
                <a:sym typeface="Montserrat"/>
              </a:rPr>
              <a:t> -Five patients (2.3%) underwent revisional surgery due to marginal ulcer perforation </a:t>
            </a:r>
          </a:p>
          <a:p>
            <a:pPr algn="l">
              <a:lnSpc>
                <a:spcPts val="3600"/>
              </a:lnSpc>
            </a:pPr>
            <a:r>
              <a:rPr lang="en-US" sz="2400" b="1" u="sng">
                <a:solidFill>
                  <a:srgbClr val="000000"/>
                </a:solidFill>
                <a:latin typeface="Montserrat Bold"/>
                <a:ea typeface="Montserrat Bold"/>
                <a:cs typeface="Montserrat Bold"/>
                <a:sym typeface="Montserrat Bold"/>
              </a:rPr>
              <a:t>Internal hernia</a:t>
            </a:r>
            <a:r>
              <a:rPr lang="en-US" sz="2400">
                <a:solidFill>
                  <a:srgbClr val="000000"/>
                </a:solidFill>
                <a:latin typeface="Montserrat"/>
                <a:ea typeface="Montserrat"/>
                <a:cs typeface="Montserrat"/>
                <a:sym typeface="Montserrat"/>
              </a:rPr>
              <a:t> - Two patients (0.9%) were diagnosed with an internal hernia during the follow-up. </a:t>
            </a:r>
          </a:p>
          <a:p>
            <a:pPr algn="l">
              <a:lnSpc>
                <a:spcPts val="3600"/>
              </a:lnSpc>
            </a:pPr>
            <a:r>
              <a:rPr lang="en-US" sz="2400" b="1" u="sng">
                <a:solidFill>
                  <a:srgbClr val="000000"/>
                </a:solidFill>
                <a:latin typeface="Montserrat Bold"/>
                <a:ea typeface="Montserrat Bold"/>
                <a:cs typeface="Montserrat Bold"/>
                <a:sym typeface="Montserrat Bold"/>
              </a:rPr>
              <a:t>Protein energy malnutrition</a:t>
            </a:r>
            <a:r>
              <a:rPr lang="en-US" sz="2400">
                <a:solidFill>
                  <a:srgbClr val="000000"/>
                </a:solidFill>
                <a:latin typeface="Montserrat"/>
                <a:ea typeface="Montserrat"/>
                <a:cs typeface="Montserrat"/>
                <a:sym typeface="Montserrat"/>
              </a:rPr>
              <a:t> - Two patients (0.9%) underwent OAGB reversal due to severe protein energy malnutrition.</a:t>
            </a:r>
          </a:p>
          <a:p>
            <a:pPr algn="l">
              <a:lnSpc>
                <a:spcPts val="3600"/>
              </a:lnSpc>
            </a:pPr>
            <a:r>
              <a:rPr lang="en-US" sz="2400" b="1" u="sng">
                <a:solidFill>
                  <a:srgbClr val="000000"/>
                </a:solidFill>
                <a:latin typeface="Montserrat Bold"/>
                <a:ea typeface="Montserrat Bold"/>
                <a:cs typeface="Montserrat Bold"/>
                <a:sym typeface="Montserrat Bold"/>
              </a:rPr>
              <a:t>Bile reflux</a:t>
            </a:r>
            <a:r>
              <a:rPr lang="en-US" sz="2400">
                <a:solidFill>
                  <a:srgbClr val="000000"/>
                </a:solidFill>
                <a:latin typeface="Montserrat"/>
                <a:ea typeface="Montserrat"/>
                <a:cs typeface="Montserrat"/>
                <a:sym typeface="Montserrat"/>
              </a:rPr>
              <a:t>- One patient (0.5%) underwent conversion to RYGB due to severe bile reflux </a:t>
            </a:r>
          </a:p>
          <a:p>
            <a:pPr algn="l">
              <a:lnSpc>
                <a:spcPts val="3600"/>
              </a:lnSpc>
            </a:pPr>
            <a:r>
              <a:rPr lang="en-US" sz="2400" b="1" u="sng">
                <a:solidFill>
                  <a:srgbClr val="000000"/>
                </a:solidFill>
                <a:latin typeface="Montserrat Bold"/>
                <a:ea typeface="Montserrat Bold"/>
                <a:cs typeface="Montserrat Bold"/>
                <a:sym typeface="Montserrat Bold"/>
              </a:rPr>
              <a:t>Anastomotic stricture</a:t>
            </a:r>
            <a:r>
              <a:rPr lang="en-US" sz="2400">
                <a:solidFill>
                  <a:srgbClr val="000000"/>
                </a:solidFill>
                <a:latin typeface="Montserrat"/>
                <a:ea typeface="Montserrat"/>
                <a:cs typeface="Montserrat"/>
                <a:sym typeface="Montserrat"/>
              </a:rPr>
              <a:t> - Two patients (0.9%) underwent conversion to RYGB due to gastro-jejunal anastomotic stricture </a:t>
            </a:r>
          </a:p>
          <a:p>
            <a:pPr algn="l">
              <a:lnSpc>
                <a:spcPts val="3600"/>
              </a:lnSpc>
            </a:pPr>
            <a:r>
              <a:rPr lang="en-US" sz="2400" b="1" u="sng">
                <a:solidFill>
                  <a:srgbClr val="000000"/>
                </a:solidFill>
                <a:latin typeface="Montserrat Bold"/>
                <a:ea typeface="Montserrat Bold"/>
                <a:cs typeface="Montserrat Bold"/>
                <a:sym typeface="Montserrat Bold"/>
              </a:rPr>
              <a:t>Other surgeries</a:t>
            </a:r>
            <a:r>
              <a:rPr lang="en-US" sz="2400">
                <a:solidFill>
                  <a:srgbClr val="000000"/>
                </a:solidFill>
                <a:latin typeface="Montserrat"/>
                <a:ea typeface="Montserrat"/>
                <a:cs typeface="Montserrat"/>
                <a:sym typeface="Montserrat"/>
              </a:rPr>
              <a:t> – Cholecystectomy (n=12, 5%), ventral hernia (n=10, 4.5%), colectomy (n=3), diaphragmatic hernia (n=2), appendectomy (n=1), Adhesiolysis (n=1)</a:t>
            </a:r>
          </a:p>
        </p:txBody>
      </p:sp>
      <p:sp>
        <p:nvSpPr>
          <p:cNvPr id="6" name="Freeform 6"/>
          <p:cNvSpPr/>
          <p:nvPr/>
        </p:nvSpPr>
        <p:spPr>
          <a:xfrm>
            <a:off x="2026768" y="4855365"/>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7" name="Freeform 7"/>
          <p:cNvSpPr/>
          <p:nvPr/>
        </p:nvSpPr>
        <p:spPr>
          <a:xfrm>
            <a:off x="2026768" y="5754525"/>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8" name="Freeform 8"/>
          <p:cNvSpPr/>
          <p:nvPr/>
        </p:nvSpPr>
        <p:spPr>
          <a:xfrm>
            <a:off x="2026768" y="6650355"/>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Freeform 9"/>
          <p:cNvSpPr/>
          <p:nvPr/>
        </p:nvSpPr>
        <p:spPr>
          <a:xfrm>
            <a:off x="2026768" y="7590945"/>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10" name="Freeform 10"/>
          <p:cNvSpPr/>
          <p:nvPr/>
        </p:nvSpPr>
        <p:spPr>
          <a:xfrm>
            <a:off x="2026768" y="8032905"/>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11" name="Freeform 11"/>
          <p:cNvSpPr/>
          <p:nvPr/>
        </p:nvSpPr>
        <p:spPr>
          <a:xfrm>
            <a:off x="2026768" y="8947785"/>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12" name="TextBox 9">
            <a:extLst>
              <a:ext uri="{FF2B5EF4-FFF2-40B4-BE49-F238E27FC236}">
                <a16:creationId xmlns:a16="http://schemas.microsoft.com/office/drawing/2014/main" id="{5DD08312-2106-1BF4-7A1D-929FE61F6EC6}"/>
              </a:ext>
            </a:extLst>
          </p:cNvPr>
          <p:cNvSpPr txBox="1"/>
          <p:nvPr/>
        </p:nvSpPr>
        <p:spPr>
          <a:xfrm>
            <a:off x="1028700" y="9730585"/>
            <a:ext cx="15332374" cy="264160"/>
          </a:xfrm>
          <a:prstGeom prst="rect">
            <a:avLst/>
          </a:prstGeom>
        </p:spPr>
        <p:txBody>
          <a:bodyPr lIns="0" tIns="0" rIns="0" bIns="0" rtlCol="0" anchor="t">
            <a:spAutoFit/>
          </a:bodyPr>
          <a:lstStyle/>
          <a:p>
            <a:pPr algn="l">
              <a:lnSpc>
                <a:spcPts val="2239"/>
              </a:lnSpc>
              <a:spcBef>
                <a:spcPct val="0"/>
              </a:spcBef>
            </a:pPr>
            <a:r>
              <a:rPr lang="en-US" sz="1599" dirty="0">
                <a:solidFill>
                  <a:srgbClr val="0B2453"/>
                </a:solidFill>
                <a:latin typeface="Montserrat"/>
                <a:ea typeface="Montserrat"/>
                <a:cs typeface="Montserrat"/>
                <a:sym typeface="Montserrat"/>
              </a:rPr>
              <a:t>Obesity facts, 2024</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a:off x="2174041" y="7734558"/>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
        <p:nvSpPr>
          <p:cNvPr id="5" name="Freeform 5"/>
          <p:cNvSpPr/>
          <p:nvPr/>
        </p:nvSpPr>
        <p:spPr>
          <a:xfrm>
            <a:off x="2174041" y="8346517"/>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
        <p:nvSpPr>
          <p:cNvPr id="6" name="Freeform 6"/>
          <p:cNvSpPr/>
          <p:nvPr/>
        </p:nvSpPr>
        <p:spPr>
          <a:xfrm>
            <a:off x="2174041" y="8956598"/>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
        <p:nvSpPr>
          <p:cNvPr id="7" name="Freeform 7"/>
          <p:cNvSpPr/>
          <p:nvPr/>
        </p:nvSpPr>
        <p:spPr>
          <a:xfrm>
            <a:off x="1724764" y="842609"/>
            <a:ext cx="14886486" cy="6047635"/>
          </a:xfrm>
          <a:custGeom>
            <a:avLst/>
            <a:gdLst/>
            <a:ahLst/>
            <a:cxnLst/>
            <a:rect l="l" t="t" r="r" b="b"/>
            <a:pathLst>
              <a:path w="14886486" h="6047635">
                <a:moveTo>
                  <a:pt x="0" y="0"/>
                </a:moveTo>
                <a:lnTo>
                  <a:pt x="14886487" y="0"/>
                </a:lnTo>
                <a:lnTo>
                  <a:pt x="14886487" y="6047635"/>
                </a:lnTo>
                <a:lnTo>
                  <a:pt x="0" y="6047635"/>
                </a:lnTo>
                <a:lnTo>
                  <a:pt x="0" y="0"/>
                </a:lnTo>
                <a:close/>
              </a:path>
            </a:pathLst>
          </a:custGeom>
          <a:blipFill>
            <a:blip r:embed="rId6"/>
            <a:stretch>
              <a:fillRect/>
            </a:stretch>
          </a:blipFill>
          <a:ln w="38100" cap="sq">
            <a:solidFill>
              <a:srgbClr val="000000"/>
            </a:solidFill>
            <a:prstDash val="solid"/>
            <a:miter/>
          </a:ln>
        </p:spPr>
        <p:txBody>
          <a:bodyPr/>
          <a:lstStyle/>
          <a:p>
            <a:endParaRPr lang="en-IL"/>
          </a:p>
        </p:txBody>
      </p:sp>
      <p:sp>
        <p:nvSpPr>
          <p:cNvPr id="8" name="TextBox 8"/>
          <p:cNvSpPr txBox="1"/>
          <p:nvPr/>
        </p:nvSpPr>
        <p:spPr>
          <a:xfrm>
            <a:off x="2457101" y="7549515"/>
            <a:ext cx="14154150" cy="1708785"/>
          </a:xfrm>
          <a:prstGeom prst="rect">
            <a:avLst/>
          </a:prstGeom>
        </p:spPr>
        <p:txBody>
          <a:bodyPr lIns="0" tIns="0" rIns="0" bIns="0" rtlCol="0" anchor="t">
            <a:spAutoFit/>
          </a:bodyPr>
          <a:lstStyle/>
          <a:p>
            <a:pPr algn="l">
              <a:lnSpc>
                <a:spcPts val="3600"/>
              </a:lnSpc>
            </a:pPr>
            <a:r>
              <a:rPr lang="en-US" sz="2400">
                <a:solidFill>
                  <a:srgbClr val="000000"/>
                </a:solidFill>
                <a:latin typeface="Montserrat"/>
                <a:ea typeface="Montserrat"/>
                <a:cs typeface="Montserrat"/>
                <a:sym typeface="Montserrat"/>
              </a:rPr>
              <a:t>Multicenter cohort analysis (7 centers)</a:t>
            </a:r>
          </a:p>
          <a:p>
            <a:pPr algn="l">
              <a:lnSpc>
                <a:spcPts val="1499"/>
              </a:lnSpc>
            </a:pPr>
            <a:endParaRPr lang="en-US" sz="2400">
              <a:solidFill>
                <a:srgbClr val="000000"/>
              </a:solidFill>
              <a:latin typeface="Montserrat"/>
              <a:ea typeface="Montserrat"/>
              <a:cs typeface="Montserrat"/>
              <a:sym typeface="Montserrat"/>
            </a:endParaRPr>
          </a:p>
          <a:p>
            <a:pPr algn="l">
              <a:lnSpc>
                <a:spcPts val="3600"/>
              </a:lnSpc>
            </a:pPr>
            <a:r>
              <a:rPr lang="en-US" sz="2400">
                <a:solidFill>
                  <a:srgbClr val="000000"/>
                </a:solidFill>
                <a:latin typeface="Montserrat"/>
                <a:ea typeface="Montserrat"/>
                <a:cs typeface="Montserrat"/>
                <a:sym typeface="Montserrat"/>
              </a:rPr>
              <a:t>Patients underdoing conversion of SG to OAGB/RYGB due to WR/IWL</a:t>
            </a:r>
          </a:p>
          <a:p>
            <a:pPr algn="l">
              <a:lnSpc>
                <a:spcPts val="1499"/>
              </a:lnSpc>
            </a:pPr>
            <a:endParaRPr lang="en-US" sz="2400">
              <a:solidFill>
                <a:srgbClr val="000000"/>
              </a:solidFill>
              <a:latin typeface="Montserrat"/>
              <a:ea typeface="Montserrat"/>
              <a:cs typeface="Montserrat"/>
              <a:sym typeface="Montserrat"/>
            </a:endParaRPr>
          </a:p>
          <a:p>
            <a:pPr algn="l">
              <a:lnSpc>
                <a:spcPts val="3600"/>
              </a:lnSpc>
            </a:pPr>
            <a:r>
              <a:rPr lang="en-US" sz="2400">
                <a:solidFill>
                  <a:srgbClr val="000000"/>
                </a:solidFill>
                <a:latin typeface="Montserrat"/>
                <a:ea typeface="Montserrat"/>
                <a:cs typeface="Montserrat"/>
                <a:sym typeface="Montserrat"/>
              </a:rPr>
              <a:t>396 patients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2984764" y="4614655"/>
            <a:ext cx="13692421" cy="4186445"/>
            <a:chOff x="0" y="0"/>
            <a:chExt cx="3606234" cy="1102603"/>
          </a:xfrm>
        </p:grpSpPr>
        <p:sp>
          <p:nvSpPr>
            <p:cNvPr id="4" name="Freeform 4"/>
            <p:cNvSpPr/>
            <p:nvPr/>
          </p:nvSpPr>
          <p:spPr>
            <a:xfrm>
              <a:off x="0" y="0"/>
              <a:ext cx="3606234" cy="1102603"/>
            </a:xfrm>
            <a:custGeom>
              <a:avLst/>
              <a:gdLst/>
              <a:ahLst/>
              <a:cxnLst/>
              <a:rect l="l" t="t" r="r" b="b"/>
              <a:pathLst>
                <a:path w="3606234" h="1102603">
                  <a:moveTo>
                    <a:pt x="14135" y="0"/>
                  </a:moveTo>
                  <a:lnTo>
                    <a:pt x="3592099" y="0"/>
                  </a:lnTo>
                  <a:cubicBezTo>
                    <a:pt x="3595848" y="0"/>
                    <a:pt x="3599443" y="1489"/>
                    <a:pt x="3602094" y="4140"/>
                  </a:cubicBezTo>
                  <a:cubicBezTo>
                    <a:pt x="3604745" y="6791"/>
                    <a:pt x="3606234" y="10386"/>
                    <a:pt x="3606234" y="14135"/>
                  </a:cubicBezTo>
                  <a:lnTo>
                    <a:pt x="3606234" y="1088468"/>
                  </a:lnTo>
                  <a:cubicBezTo>
                    <a:pt x="3606234" y="1096274"/>
                    <a:pt x="3599905" y="1102603"/>
                    <a:pt x="3592099" y="1102603"/>
                  </a:cubicBezTo>
                  <a:lnTo>
                    <a:pt x="14135" y="1102603"/>
                  </a:lnTo>
                  <a:cubicBezTo>
                    <a:pt x="10386" y="1102603"/>
                    <a:pt x="6791" y="1101114"/>
                    <a:pt x="4140" y="1098463"/>
                  </a:cubicBezTo>
                  <a:cubicBezTo>
                    <a:pt x="1489" y="1095812"/>
                    <a:pt x="0" y="1092216"/>
                    <a:pt x="0" y="1088468"/>
                  </a:cubicBezTo>
                  <a:lnTo>
                    <a:pt x="0" y="14135"/>
                  </a:lnTo>
                  <a:cubicBezTo>
                    <a:pt x="0" y="6329"/>
                    <a:pt x="6329" y="0"/>
                    <a:pt x="1413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606234" cy="1150228"/>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1028700" y="762000"/>
            <a:ext cx="9254076" cy="3585955"/>
          </a:xfrm>
          <a:custGeom>
            <a:avLst/>
            <a:gdLst/>
            <a:ahLst/>
            <a:cxnLst/>
            <a:rect l="l" t="t" r="r" b="b"/>
            <a:pathLst>
              <a:path w="9254076" h="3585955">
                <a:moveTo>
                  <a:pt x="0" y="0"/>
                </a:moveTo>
                <a:lnTo>
                  <a:pt x="9254076" y="0"/>
                </a:lnTo>
                <a:lnTo>
                  <a:pt x="9254076" y="3585955"/>
                </a:lnTo>
                <a:lnTo>
                  <a:pt x="0" y="3585955"/>
                </a:lnTo>
                <a:lnTo>
                  <a:pt x="0" y="0"/>
                </a:lnTo>
                <a:close/>
              </a:path>
            </a:pathLst>
          </a:custGeom>
          <a:blipFill>
            <a:blip r:embed="rId4"/>
            <a:stretch>
              <a:fillRect/>
            </a:stretch>
          </a:blipFill>
          <a:ln w="38100" cap="sq">
            <a:solidFill>
              <a:srgbClr val="0B2453"/>
            </a:solidFill>
            <a:prstDash val="solid"/>
            <a:miter/>
          </a:ln>
        </p:spPr>
        <p:txBody>
          <a:bodyPr/>
          <a:lstStyle/>
          <a:p>
            <a:endParaRPr lang="en-IL"/>
          </a:p>
        </p:txBody>
      </p:sp>
      <p:sp>
        <p:nvSpPr>
          <p:cNvPr id="8" name="Freeform 8"/>
          <p:cNvSpPr/>
          <p:nvPr/>
        </p:nvSpPr>
        <p:spPr>
          <a:xfrm>
            <a:off x="3251639" y="4889888"/>
            <a:ext cx="13182109" cy="3631513"/>
          </a:xfrm>
          <a:custGeom>
            <a:avLst/>
            <a:gdLst/>
            <a:ahLst/>
            <a:cxnLst/>
            <a:rect l="l" t="t" r="r" b="b"/>
            <a:pathLst>
              <a:path w="13182109" h="3631513">
                <a:moveTo>
                  <a:pt x="0" y="0"/>
                </a:moveTo>
                <a:lnTo>
                  <a:pt x="13182109" y="0"/>
                </a:lnTo>
                <a:lnTo>
                  <a:pt x="13182109" y="3631513"/>
                </a:lnTo>
                <a:lnTo>
                  <a:pt x="0" y="3631513"/>
                </a:lnTo>
                <a:lnTo>
                  <a:pt x="0" y="0"/>
                </a:lnTo>
                <a:close/>
              </a:path>
            </a:pathLst>
          </a:custGeom>
          <a:blipFill>
            <a:blip r:embed="rId5"/>
            <a:stretch>
              <a:fillRect l="-3469"/>
            </a:stretch>
          </a:blipFill>
        </p:spPr>
        <p:txBody>
          <a:bodyPr/>
          <a:lstStyle/>
          <a:p>
            <a:endParaRPr lang="en-IL"/>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819150" y="711114"/>
            <a:ext cx="10926161" cy="5760720"/>
            <a:chOff x="0" y="0"/>
            <a:chExt cx="2877672" cy="1517227"/>
          </a:xfrm>
        </p:grpSpPr>
        <p:sp>
          <p:nvSpPr>
            <p:cNvPr id="4" name="Freeform 4"/>
            <p:cNvSpPr/>
            <p:nvPr/>
          </p:nvSpPr>
          <p:spPr>
            <a:xfrm>
              <a:off x="0" y="0"/>
              <a:ext cx="2877672" cy="1517227"/>
            </a:xfrm>
            <a:custGeom>
              <a:avLst/>
              <a:gdLst/>
              <a:ahLst/>
              <a:cxnLst/>
              <a:rect l="l" t="t" r="r" b="b"/>
              <a:pathLst>
                <a:path w="2877672" h="1517227">
                  <a:moveTo>
                    <a:pt x="17714" y="0"/>
                  </a:moveTo>
                  <a:lnTo>
                    <a:pt x="2859958" y="0"/>
                  </a:lnTo>
                  <a:cubicBezTo>
                    <a:pt x="2869741" y="0"/>
                    <a:pt x="2877672" y="7931"/>
                    <a:pt x="2877672" y="17714"/>
                  </a:cubicBezTo>
                  <a:lnTo>
                    <a:pt x="2877672" y="1499513"/>
                  </a:lnTo>
                  <a:cubicBezTo>
                    <a:pt x="2877672" y="1504211"/>
                    <a:pt x="2875806" y="1508716"/>
                    <a:pt x="2872484" y="1512038"/>
                  </a:cubicBezTo>
                  <a:cubicBezTo>
                    <a:pt x="2869162" y="1515360"/>
                    <a:pt x="2864656" y="1517227"/>
                    <a:pt x="2859958" y="1517227"/>
                  </a:cubicBezTo>
                  <a:lnTo>
                    <a:pt x="17714" y="1517227"/>
                  </a:lnTo>
                  <a:cubicBezTo>
                    <a:pt x="7931" y="1517227"/>
                    <a:pt x="0" y="1509296"/>
                    <a:pt x="0" y="1499513"/>
                  </a:cubicBezTo>
                  <a:lnTo>
                    <a:pt x="0" y="17714"/>
                  </a:lnTo>
                  <a:cubicBezTo>
                    <a:pt x="0" y="7931"/>
                    <a:pt x="7931" y="0"/>
                    <a:pt x="17714"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877672" cy="1564852"/>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7" name="Group 7"/>
          <p:cNvGrpSpPr/>
          <p:nvPr/>
        </p:nvGrpSpPr>
        <p:grpSpPr>
          <a:xfrm>
            <a:off x="5867400" y="6116433"/>
            <a:ext cx="11756421" cy="3288002"/>
            <a:chOff x="0" y="0"/>
            <a:chExt cx="3096341" cy="865976"/>
          </a:xfrm>
        </p:grpSpPr>
        <p:sp>
          <p:nvSpPr>
            <p:cNvPr id="8" name="Freeform 8"/>
            <p:cNvSpPr/>
            <p:nvPr/>
          </p:nvSpPr>
          <p:spPr>
            <a:xfrm>
              <a:off x="0" y="0"/>
              <a:ext cx="3096341" cy="865976"/>
            </a:xfrm>
            <a:custGeom>
              <a:avLst/>
              <a:gdLst/>
              <a:ahLst/>
              <a:cxnLst/>
              <a:rect l="l" t="t" r="r" b="b"/>
              <a:pathLst>
                <a:path w="3096341" h="865976">
                  <a:moveTo>
                    <a:pt x="16463" y="0"/>
                  </a:moveTo>
                  <a:lnTo>
                    <a:pt x="3079878" y="0"/>
                  </a:lnTo>
                  <a:cubicBezTo>
                    <a:pt x="3084244" y="0"/>
                    <a:pt x="3088432" y="1735"/>
                    <a:pt x="3091519" y="4822"/>
                  </a:cubicBezTo>
                  <a:cubicBezTo>
                    <a:pt x="3094607" y="7909"/>
                    <a:pt x="3096341" y="12097"/>
                    <a:pt x="3096341" y="16463"/>
                  </a:cubicBezTo>
                  <a:lnTo>
                    <a:pt x="3096341" y="849513"/>
                  </a:lnTo>
                  <a:cubicBezTo>
                    <a:pt x="3096341" y="853879"/>
                    <a:pt x="3094607" y="858066"/>
                    <a:pt x="3091519" y="861154"/>
                  </a:cubicBezTo>
                  <a:cubicBezTo>
                    <a:pt x="3088432" y="864241"/>
                    <a:pt x="3084244" y="865976"/>
                    <a:pt x="3079878" y="865976"/>
                  </a:cubicBezTo>
                  <a:lnTo>
                    <a:pt x="16463" y="865976"/>
                  </a:lnTo>
                  <a:cubicBezTo>
                    <a:pt x="12097" y="865976"/>
                    <a:pt x="7909" y="864241"/>
                    <a:pt x="4822" y="861154"/>
                  </a:cubicBezTo>
                  <a:cubicBezTo>
                    <a:pt x="1735" y="858066"/>
                    <a:pt x="0" y="853879"/>
                    <a:pt x="0" y="849513"/>
                  </a:cubicBezTo>
                  <a:lnTo>
                    <a:pt x="0" y="16463"/>
                  </a:lnTo>
                  <a:cubicBezTo>
                    <a:pt x="0" y="12097"/>
                    <a:pt x="1735" y="7909"/>
                    <a:pt x="4822" y="4822"/>
                  </a:cubicBezTo>
                  <a:cubicBezTo>
                    <a:pt x="7909" y="1735"/>
                    <a:pt x="12097" y="0"/>
                    <a:pt x="16463"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9" name="TextBox 9"/>
            <p:cNvSpPr txBox="1"/>
            <p:nvPr/>
          </p:nvSpPr>
          <p:spPr>
            <a:xfrm>
              <a:off x="0" y="-47625"/>
              <a:ext cx="3096341" cy="913601"/>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10" name="Freeform 10"/>
          <p:cNvSpPr/>
          <p:nvPr/>
        </p:nvSpPr>
        <p:spPr>
          <a:xfrm>
            <a:off x="1028700" y="963947"/>
            <a:ext cx="10456913" cy="5306884"/>
          </a:xfrm>
          <a:custGeom>
            <a:avLst/>
            <a:gdLst/>
            <a:ahLst/>
            <a:cxnLst/>
            <a:rect l="l" t="t" r="r" b="b"/>
            <a:pathLst>
              <a:path w="10456913" h="5306884">
                <a:moveTo>
                  <a:pt x="0" y="0"/>
                </a:moveTo>
                <a:lnTo>
                  <a:pt x="10456913" y="0"/>
                </a:lnTo>
                <a:lnTo>
                  <a:pt x="10456913" y="5306883"/>
                </a:lnTo>
                <a:lnTo>
                  <a:pt x="0" y="5306883"/>
                </a:lnTo>
                <a:lnTo>
                  <a:pt x="0" y="0"/>
                </a:lnTo>
                <a:close/>
              </a:path>
            </a:pathLst>
          </a:custGeom>
          <a:blipFill>
            <a:blip r:embed="rId4"/>
            <a:stretch>
              <a:fillRect/>
            </a:stretch>
          </a:blipFill>
        </p:spPr>
        <p:txBody>
          <a:bodyPr/>
          <a:lstStyle/>
          <a:p>
            <a:endParaRPr lang="en-IL"/>
          </a:p>
        </p:txBody>
      </p:sp>
      <p:sp>
        <p:nvSpPr>
          <p:cNvPr id="11" name="Freeform 11"/>
          <p:cNvSpPr/>
          <p:nvPr/>
        </p:nvSpPr>
        <p:spPr>
          <a:xfrm>
            <a:off x="6094681" y="6471834"/>
            <a:ext cx="11301259" cy="2698176"/>
          </a:xfrm>
          <a:custGeom>
            <a:avLst/>
            <a:gdLst/>
            <a:ahLst/>
            <a:cxnLst/>
            <a:rect l="l" t="t" r="r" b="b"/>
            <a:pathLst>
              <a:path w="11301259" h="2698176">
                <a:moveTo>
                  <a:pt x="0" y="0"/>
                </a:moveTo>
                <a:lnTo>
                  <a:pt x="11301259" y="0"/>
                </a:lnTo>
                <a:lnTo>
                  <a:pt x="11301259" y="2698176"/>
                </a:lnTo>
                <a:lnTo>
                  <a:pt x="0" y="2698176"/>
                </a:lnTo>
                <a:lnTo>
                  <a:pt x="0" y="0"/>
                </a:lnTo>
                <a:close/>
              </a:path>
            </a:pathLst>
          </a:custGeom>
          <a:blipFill>
            <a:blip r:embed="rId5"/>
            <a:stretch>
              <a:fillRect/>
            </a:stretch>
          </a:blipFill>
        </p:spPr>
        <p:txBody>
          <a:bodyPr/>
          <a:lstStyle/>
          <a:p>
            <a:endParaRPr lang="en-IL"/>
          </a:p>
        </p:txBody>
      </p:sp>
      <p:sp>
        <p:nvSpPr>
          <p:cNvPr id="12" name="TextBox 12"/>
          <p:cNvSpPr txBox="1"/>
          <p:nvPr/>
        </p:nvSpPr>
        <p:spPr>
          <a:xfrm>
            <a:off x="629447" y="9575886"/>
            <a:ext cx="17029105" cy="264160"/>
          </a:xfrm>
          <a:prstGeom prst="rect">
            <a:avLst/>
          </a:prstGeom>
        </p:spPr>
        <p:txBody>
          <a:bodyPr lIns="0" tIns="0" rIns="0" bIns="0" rtlCol="0" anchor="t">
            <a:spAutoFit/>
          </a:bodyPr>
          <a:lstStyle/>
          <a:p>
            <a:pPr algn="l">
              <a:lnSpc>
                <a:spcPts val="2239"/>
              </a:lnSpc>
              <a:spcBef>
                <a:spcPct val="0"/>
              </a:spcBef>
            </a:pPr>
            <a:r>
              <a:rPr lang="en-US" sz="1599" dirty="0" err="1">
                <a:solidFill>
                  <a:srgbClr val="0B2453"/>
                </a:solidFill>
                <a:latin typeface="Montserrat"/>
                <a:ea typeface="Montserrat"/>
                <a:cs typeface="Montserrat"/>
                <a:sym typeface="Montserrat"/>
              </a:rPr>
              <a:t>Rayman</a:t>
            </a:r>
            <a:r>
              <a:rPr lang="en-US" sz="1599" dirty="0">
                <a:solidFill>
                  <a:srgbClr val="0B2453"/>
                </a:solidFill>
                <a:latin typeface="Montserrat"/>
                <a:ea typeface="Montserrat"/>
                <a:cs typeface="Montserrat"/>
                <a:sym typeface="Montserrat"/>
              </a:rPr>
              <a:t> S et al. Sleeve Gastrectomy Failure-Revision to Laparoscopic One-Anastomosis Gastric Bypass or Roux-n-Y Gastric Bypass: a Multicenter Study. </a:t>
            </a:r>
            <a:r>
              <a:rPr lang="en-US" sz="1599" dirty="0" err="1">
                <a:solidFill>
                  <a:srgbClr val="0B2453"/>
                </a:solidFill>
                <a:latin typeface="Montserrat"/>
                <a:ea typeface="Montserrat"/>
                <a:cs typeface="Montserrat"/>
                <a:sym typeface="Montserrat"/>
              </a:rPr>
              <a:t>Obes</a:t>
            </a:r>
            <a:r>
              <a:rPr lang="en-US" sz="1599" dirty="0">
                <a:solidFill>
                  <a:srgbClr val="0B2453"/>
                </a:solidFill>
                <a:latin typeface="Montserrat"/>
                <a:ea typeface="Montserrat"/>
                <a:cs typeface="Montserrat"/>
                <a:sym typeface="Montserrat"/>
              </a:rPr>
              <a:t> Surg. 2021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a:off x="2391504" y="8009564"/>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
        <p:nvSpPr>
          <p:cNvPr id="5" name="Freeform 5"/>
          <p:cNvSpPr/>
          <p:nvPr/>
        </p:nvSpPr>
        <p:spPr>
          <a:xfrm>
            <a:off x="2391504" y="8803469"/>
            <a:ext cx="180246" cy="181455"/>
          </a:xfrm>
          <a:custGeom>
            <a:avLst/>
            <a:gdLst/>
            <a:ahLst/>
            <a:cxnLst/>
            <a:rect l="l" t="t" r="r" b="b"/>
            <a:pathLst>
              <a:path w="180246" h="181455">
                <a:moveTo>
                  <a:pt x="0" y="0"/>
                </a:moveTo>
                <a:lnTo>
                  <a:pt x="180246" y="0"/>
                </a:lnTo>
                <a:lnTo>
                  <a:pt x="180246" y="181455"/>
                </a:lnTo>
                <a:lnTo>
                  <a:pt x="0" y="1814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sp>
        <p:nvSpPr>
          <p:cNvPr id="6" name="Freeform 6"/>
          <p:cNvSpPr/>
          <p:nvPr/>
        </p:nvSpPr>
        <p:spPr>
          <a:xfrm>
            <a:off x="1613339" y="1188674"/>
            <a:ext cx="14520385" cy="5971508"/>
          </a:xfrm>
          <a:custGeom>
            <a:avLst/>
            <a:gdLst/>
            <a:ahLst/>
            <a:cxnLst/>
            <a:rect l="l" t="t" r="r" b="b"/>
            <a:pathLst>
              <a:path w="14520385" h="5971508">
                <a:moveTo>
                  <a:pt x="0" y="0"/>
                </a:moveTo>
                <a:lnTo>
                  <a:pt x="14520385" y="0"/>
                </a:lnTo>
                <a:lnTo>
                  <a:pt x="14520385" y="5971509"/>
                </a:lnTo>
                <a:lnTo>
                  <a:pt x="0" y="5971509"/>
                </a:lnTo>
                <a:lnTo>
                  <a:pt x="0" y="0"/>
                </a:lnTo>
                <a:close/>
              </a:path>
            </a:pathLst>
          </a:custGeom>
          <a:blipFill>
            <a:blip r:embed="rId6"/>
            <a:stretch>
              <a:fillRect/>
            </a:stretch>
          </a:blipFill>
        </p:spPr>
        <p:txBody>
          <a:bodyPr/>
          <a:lstStyle/>
          <a:p>
            <a:endParaRPr lang="en-IL"/>
          </a:p>
        </p:txBody>
      </p:sp>
      <p:sp>
        <p:nvSpPr>
          <p:cNvPr id="7" name="TextBox 7"/>
          <p:cNvSpPr txBox="1"/>
          <p:nvPr/>
        </p:nvSpPr>
        <p:spPr>
          <a:xfrm>
            <a:off x="2800350" y="7638089"/>
            <a:ext cx="14154150" cy="1423035"/>
          </a:xfrm>
          <a:prstGeom prst="rect">
            <a:avLst/>
          </a:prstGeom>
        </p:spPr>
        <p:txBody>
          <a:bodyPr lIns="0" tIns="0" rIns="0" bIns="0" rtlCol="0" anchor="t">
            <a:spAutoFit/>
          </a:bodyPr>
          <a:lstStyle/>
          <a:p>
            <a:pPr algn="l">
              <a:lnSpc>
                <a:spcPts val="6000"/>
              </a:lnSpc>
            </a:pPr>
            <a:r>
              <a:rPr lang="en-US" sz="2400">
                <a:solidFill>
                  <a:srgbClr val="000000"/>
                </a:solidFill>
                <a:latin typeface="Montserrat"/>
                <a:ea typeface="Montserrat"/>
                <a:cs typeface="Montserrat"/>
                <a:sym typeface="Montserrat"/>
              </a:rPr>
              <a:t>To assess the efficacy of OAGB after LAGB or SG</a:t>
            </a:r>
          </a:p>
          <a:p>
            <a:pPr algn="l">
              <a:lnSpc>
                <a:spcPts val="6000"/>
              </a:lnSpc>
            </a:pPr>
            <a:r>
              <a:rPr lang="en-US" sz="2400">
                <a:solidFill>
                  <a:srgbClr val="000000"/>
                </a:solidFill>
                <a:latin typeface="Montserrat"/>
                <a:ea typeface="Montserrat"/>
                <a:cs typeface="Montserrat"/>
                <a:sym typeface="Montserrat"/>
              </a:rPr>
              <a:t>345 patients, 1 year follow-up</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814765" y="1186552"/>
            <a:ext cx="13135888" cy="9851916"/>
            <a:chOff x="0" y="0"/>
            <a:chExt cx="812800" cy="609600"/>
          </a:xfrm>
        </p:grpSpPr>
        <p:sp>
          <p:nvSpPr>
            <p:cNvPr id="3" name="Freeform 3"/>
            <p:cNvSpPr/>
            <p:nvPr/>
          </p:nvSpPr>
          <p:spPr>
            <a:xfrm>
              <a:off x="3580" y="0"/>
              <a:ext cx="805640" cy="609600"/>
            </a:xfrm>
            <a:custGeom>
              <a:avLst/>
              <a:gdLst/>
              <a:ahLst/>
              <a:cxnLst/>
              <a:rect l="l" t="t" r="r" b="b"/>
              <a:pathLst>
                <a:path w="805640" h="609600">
                  <a:moveTo>
                    <a:pt x="591286" y="0"/>
                  </a:moveTo>
                  <a:lnTo>
                    <a:pt x="11154" y="0"/>
                  </a:lnTo>
                  <a:cubicBezTo>
                    <a:pt x="7741" y="0"/>
                    <a:pt x="4535" y="1641"/>
                    <a:pt x="2539" y="4410"/>
                  </a:cubicBezTo>
                  <a:cubicBezTo>
                    <a:pt x="543" y="7180"/>
                    <a:pt x="0" y="10740"/>
                    <a:pt x="1079" y="13978"/>
                  </a:cubicBezTo>
                  <a:lnTo>
                    <a:pt x="194961" y="595622"/>
                  </a:lnTo>
                  <a:cubicBezTo>
                    <a:pt x="197743" y="603969"/>
                    <a:pt x="205555" y="609600"/>
                    <a:pt x="214354" y="609600"/>
                  </a:cubicBezTo>
                  <a:lnTo>
                    <a:pt x="794486" y="609600"/>
                  </a:lnTo>
                  <a:cubicBezTo>
                    <a:pt x="797899" y="609600"/>
                    <a:pt x="801105" y="607959"/>
                    <a:pt x="803101" y="605190"/>
                  </a:cubicBezTo>
                  <a:cubicBezTo>
                    <a:pt x="805097" y="602420"/>
                    <a:pt x="805640" y="598860"/>
                    <a:pt x="804561" y="595622"/>
                  </a:cubicBezTo>
                  <a:lnTo>
                    <a:pt x="610679" y="13978"/>
                  </a:lnTo>
                  <a:cubicBezTo>
                    <a:pt x="607897" y="5631"/>
                    <a:pt x="600085" y="0"/>
                    <a:pt x="591286"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4" name="TextBox 4"/>
            <p:cNvSpPr txBox="1"/>
            <p:nvPr/>
          </p:nvSpPr>
          <p:spPr>
            <a:xfrm>
              <a:off x="101600" y="-47625"/>
              <a:ext cx="609600" cy="657225"/>
            </a:xfrm>
            <a:prstGeom prst="rect">
              <a:avLst/>
            </a:prstGeom>
          </p:spPr>
          <p:txBody>
            <a:bodyPr lIns="50800" tIns="50800" rIns="50800" bIns="50800" rtlCol="0" anchor="ctr"/>
            <a:lstStyle/>
            <a:p>
              <a:pPr marL="0" lvl="0" indent="0" algn="ctr">
                <a:lnSpc>
                  <a:spcPts val="3639"/>
                </a:lnSpc>
                <a:spcBef>
                  <a:spcPct val="0"/>
                </a:spcBef>
              </a:pPr>
              <a:endParaRPr/>
            </a:p>
          </p:txBody>
        </p:sp>
      </p:grpSp>
      <p:grpSp>
        <p:nvGrpSpPr>
          <p:cNvPr id="5" name="Group 5"/>
          <p:cNvGrpSpPr/>
          <p:nvPr/>
        </p:nvGrpSpPr>
        <p:grpSpPr>
          <a:xfrm>
            <a:off x="11254131" y="-102870"/>
            <a:ext cx="13853160" cy="10389870"/>
            <a:chOff x="0" y="0"/>
            <a:chExt cx="812800" cy="609600"/>
          </a:xfrm>
        </p:grpSpPr>
        <p:sp>
          <p:nvSpPr>
            <p:cNvPr id="6" name="Freeform 6"/>
            <p:cNvSpPr/>
            <p:nvPr/>
          </p:nvSpPr>
          <p:spPr>
            <a:xfrm>
              <a:off x="0" y="0"/>
              <a:ext cx="812800" cy="609600"/>
            </a:xfrm>
            <a:custGeom>
              <a:avLst/>
              <a:gdLst/>
              <a:ahLst/>
              <a:cxnLst/>
              <a:rect l="l" t="t" r="r" b="b"/>
              <a:pathLst>
                <a:path w="812800" h="609600">
                  <a:moveTo>
                    <a:pt x="609600" y="0"/>
                  </a:moveTo>
                  <a:lnTo>
                    <a:pt x="0" y="0"/>
                  </a:lnTo>
                  <a:lnTo>
                    <a:pt x="203200" y="609600"/>
                  </a:lnTo>
                  <a:lnTo>
                    <a:pt x="812800" y="609600"/>
                  </a:lnTo>
                  <a:lnTo>
                    <a:pt x="609600" y="0"/>
                  </a:lnTo>
                  <a:close/>
                </a:path>
              </a:pathLst>
            </a:custGeom>
            <a:blipFill>
              <a:blip r:embed="rId2"/>
              <a:stretch>
                <a:fillRect t="-57181" r="-3590" b="-50000"/>
              </a:stretch>
            </a:blipFill>
          </p:spPr>
          <p:txBody>
            <a:bodyPr/>
            <a:lstStyle/>
            <a:p>
              <a:endParaRPr lang="en-IL"/>
            </a:p>
          </p:txBody>
        </p:sp>
      </p:grpSp>
      <p:sp>
        <p:nvSpPr>
          <p:cNvPr id="7" name="Freeform 7"/>
          <p:cNvSpPr/>
          <p:nvPr/>
        </p:nvSpPr>
        <p:spPr>
          <a:xfrm rot="5400000">
            <a:off x="14038807" y="1731926"/>
            <a:ext cx="3677176" cy="3691017"/>
          </a:xfrm>
          <a:custGeom>
            <a:avLst/>
            <a:gdLst/>
            <a:ahLst/>
            <a:cxnLst/>
            <a:rect l="l" t="t" r="r" b="b"/>
            <a:pathLst>
              <a:path w="3677176" h="3691017">
                <a:moveTo>
                  <a:pt x="0" y="0"/>
                </a:moveTo>
                <a:lnTo>
                  <a:pt x="3677176" y="0"/>
                </a:lnTo>
                <a:lnTo>
                  <a:pt x="3677176" y="3691017"/>
                </a:lnTo>
                <a:lnTo>
                  <a:pt x="0" y="3691017"/>
                </a:lnTo>
                <a:lnTo>
                  <a:pt x="0" y="0"/>
                </a:lnTo>
                <a:close/>
              </a:path>
            </a:pathLst>
          </a:custGeom>
          <a:blipFill>
            <a:blip r:embed="rId3">
              <a:alphaModFix amt="9999"/>
            </a:blip>
            <a:stretch>
              <a:fillRect/>
            </a:stretch>
          </a:blipFill>
        </p:spPr>
        <p:txBody>
          <a:bodyPr/>
          <a:lstStyle/>
          <a:p>
            <a:endParaRPr lang="en-IL"/>
          </a:p>
        </p:txBody>
      </p:sp>
      <p:sp>
        <p:nvSpPr>
          <p:cNvPr id="8" name="Freeform 8"/>
          <p:cNvSpPr/>
          <p:nvPr/>
        </p:nvSpPr>
        <p:spPr>
          <a:xfrm flipH="1" flipV="1">
            <a:off x="-229311" y="-192571"/>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IL"/>
          </a:p>
        </p:txBody>
      </p:sp>
      <p:sp>
        <p:nvSpPr>
          <p:cNvPr id="9" name="Freeform 9"/>
          <p:cNvSpPr/>
          <p:nvPr/>
        </p:nvSpPr>
        <p:spPr>
          <a:xfrm>
            <a:off x="11557694" y="3227705"/>
            <a:ext cx="6884598" cy="7200900"/>
          </a:xfrm>
          <a:custGeom>
            <a:avLst/>
            <a:gdLst/>
            <a:ahLst/>
            <a:cxnLst/>
            <a:rect l="l" t="t" r="r" b="b"/>
            <a:pathLst>
              <a:path w="6884598" h="7200900">
                <a:moveTo>
                  <a:pt x="0" y="0"/>
                </a:moveTo>
                <a:lnTo>
                  <a:pt x="6884598" y="0"/>
                </a:lnTo>
                <a:lnTo>
                  <a:pt x="6884598" y="7200900"/>
                </a:lnTo>
                <a:lnTo>
                  <a:pt x="0" y="7200900"/>
                </a:lnTo>
                <a:lnTo>
                  <a:pt x="0" y="0"/>
                </a:lnTo>
                <a:close/>
              </a:path>
            </a:pathLst>
          </a:custGeom>
          <a:blipFill>
            <a:blip r:embed="rId6">
              <a:alphaModFix amt="50000"/>
              <a:extLst>
                <a:ext uri="{96DAC541-7B7A-43D3-8B79-37D633B846F1}">
                  <asvg:svgBlip xmlns:asvg="http://schemas.microsoft.com/office/drawing/2016/SVG/main" r:embed="rId7"/>
                </a:ext>
              </a:extLst>
            </a:blip>
            <a:stretch>
              <a:fillRect/>
            </a:stretch>
          </a:blipFill>
        </p:spPr>
        <p:txBody>
          <a:bodyPr/>
          <a:lstStyle/>
          <a:p>
            <a:endParaRPr lang="en-IL"/>
          </a:p>
        </p:txBody>
      </p:sp>
      <p:sp>
        <p:nvSpPr>
          <p:cNvPr id="10" name="Freeform 10"/>
          <p:cNvSpPr/>
          <p:nvPr/>
        </p:nvSpPr>
        <p:spPr>
          <a:xfrm>
            <a:off x="1028700" y="3710992"/>
            <a:ext cx="11301259" cy="4803035"/>
          </a:xfrm>
          <a:custGeom>
            <a:avLst/>
            <a:gdLst/>
            <a:ahLst/>
            <a:cxnLst/>
            <a:rect l="l" t="t" r="r" b="b"/>
            <a:pathLst>
              <a:path w="11301259" h="4803035">
                <a:moveTo>
                  <a:pt x="0" y="0"/>
                </a:moveTo>
                <a:lnTo>
                  <a:pt x="11301259" y="0"/>
                </a:lnTo>
                <a:lnTo>
                  <a:pt x="11301259" y="4803035"/>
                </a:lnTo>
                <a:lnTo>
                  <a:pt x="0" y="4803035"/>
                </a:lnTo>
                <a:lnTo>
                  <a:pt x="0" y="0"/>
                </a:lnTo>
                <a:close/>
              </a:path>
            </a:pathLst>
          </a:custGeom>
          <a:blipFill>
            <a:blip r:embed="rId8"/>
            <a:stretch>
              <a:fillRect/>
            </a:stretch>
          </a:blipFill>
        </p:spPr>
        <p:txBody>
          <a:bodyPr/>
          <a:lstStyle/>
          <a:p>
            <a:endParaRPr lang="en-IL"/>
          </a:p>
        </p:txBody>
      </p:sp>
      <p:sp>
        <p:nvSpPr>
          <p:cNvPr id="11" name="TextBox 11"/>
          <p:cNvSpPr txBox="1"/>
          <p:nvPr/>
        </p:nvSpPr>
        <p:spPr>
          <a:xfrm>
            <a:off x="1028700" y="1624546"/>
            <a:ext cx="12484725" cy="947034"/>
          </a:xfrm>
          <a:prstGeom prst="rect">
            <a:avLst/>
          </a:prstGeom>
        </p:spPr>
        <p:txBody>
          <a:bodyPr lIns="0" tIns="0" rIns="0" bIns="0" rtlCol="0" anchor="t">
            <a:spAutoFit/>
          </a:bodyPr>
          <a:lstStyle/>
          <a:p>
            <a:pPr algn="l">
              <a:lnSpc>
                <a:spcPts val="7651"/>
              </a:lnSpc>
            </a:pPr>
            <a:r>
              <a:rPr lang="en-US" sz="5465" b="1">
                <a:solidFill>
                  <a:srgbClr val="161A41"/>
                </a:solidFill>
                <a:latin typeface="Montserrat Bold"/>
                <a:ea typeface="Montserrat Bold"/>
                <a:cs typeface="Montserrat Bold"/>
                <a:sym typeface="Montserrat Bold"/>
              </a:rPr>
              <a:t>CASE MIX DISCLOSURE</a:t>
            </a:r>
          </a:p>
        </p:txBody>
      </p:sp>
      <p:sp>
        <p:nvSpPr>
          <p:cNvPr id="12" name="TextBox 12"/>
          <p:cNvSpPr txBox="1"/>
          <p:nvPr/>
        </p:nvSpPr>
        <p:spPr>
          <a:xfrm>
            <a:off x="9313968" y="9210675"/>
            <a:ext cx="3594973" cy="438785"/>
          </a:xfrm>
          <a:prstGeom prst="rect">
            <a:avLst/>
          </a:prstGeom>
        </p:spPr>
        <p:txBody>
          <a:bodyPr lIns="0" tIns="0" rIns="0" bIns="0" rtlCol="0" anchor="t">
            <a:spAutoFit/>
          </a:bodyPr>
          <a:lstStyle/>
          <a:p>
            <a:pPr algn="ctr">
              <a:lnSpc>
                <a:spcPts val="3639"/>
              </a:lnSpc>
              <a:spcBef>
                <a:spcPct val="0"/>
              </a:spcBef>
            </a:pPr>
            <a:r>
              <a:rPr lang="en-US" sz="2599">
                <a:solidFill>
                  <a:srgbClr val="161A41"/>
                </a:solidFill>
                <a:latin typeface="Montserrat"/>
                <a:ea typeface="Montserrat"/>
                <a:cs typeface="Montserrat"/>
                <a:sym typeface="Montserrat"/>
              </a:rPr>
              <a:t>Revisional cases – 18%</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1358413" y="400519"/>
            <a:ext cx="10624859" cy="8646046"/>
            <a:chOff x="0" y="0"/>
            <a:chExt cx="2950840" cy="2401265"/>
          </a:xfrm>
        </p:grpSpPr>
        <p:sp>
          <p:nvSpPr>
            <p:cNvPr id="4" name="Freeform 4"/>
            <p:cNvSpPr/>
            <p:nvPr/>
          </p:nvSpPr>
          <p:spPr>
            <a:xfrm>
              <a:off x="0" y="0"/>
              <a:ext cx="2950840" cy="2401265"/>
            </a:xfrm>
            <a:custGeom>
              <a:avLst/>
              <a:gdLst/>
              <a:ahLst/>
              <a:cxnLst/>
              <a:rect l="l" t="t" r="r" b="b"/>
              <a:pathLst>
                <a:path w="2950840" h="2401265">
                  <a:moveTo>
                    <a:pt x="18217" y="0"/>
                  </a:moveTo>
                  <a:lnTo>
                    <a:pt x="2932624" y="0"/>
                  </a:lnTo>
                  <a:cubicBezTo>
                    <a:pt x="2937455" y="0"/>
                    <a:pt x="2942088" y="1919"/>
                    <a:pt x="2945505" y="5335"/>
                  </a:cubicBezTo>
                  <a:cubicBezTo>
                    <a:pt x="2948921" y="8752"/>
                    <a:pt x="2950840" y="13385"/>
                    <a:pt x="2950840" y="18217"/>
                  </a:cubicBezTo>
                  <a:lnTo>
                    <a:pt x="2950840" y="2383048"/>
                  </a:lnTo>
                  <a:cubicBezTo>
                    <a:pt x="2950840" y="2387879"/>
                    <a:pt x="2948921" y="2392513"/>
                    <a:pt x="2945505" y="2395929"/>
                  </a:cubicBezTo>
                  <a:cubicBezTo>
                    <a:pt x="2942088" y="2399345"/>
                    <a:pt x="2937455" y="2401265"/>
                    <a:pt x="2932624" y="2401265"/>
                  </a:cubicBezTo>
                  <a:lnTo>
                    <a:pt x="18217" y="2401265"/>
                  </a:lnTo>
                  <a:cubicBezTo>
                    <a:pt x="13385" y="2401265"/>
                    <a:pt x="8752" y="2399345"/>
                    <a:pt x="5335" y="2395929"/>
                  </a:cubicBezTo>
                  <a:cubicBezTo>
                    <a:pt x="1919" y="2392513"/>
                    <a:pt x="0" y="2387879"/>
                    <a:pt x="0" y="2383048"/>
                  </a:cubicBezTo>
                  <a:lnTo>
                    <a:pt x="0" y="18217"/>
                  </a:lnTo>
                  <a:cubicBezTo>
                    <a:pt x="0" y="13385"/>
                    <a:pt x="1919" y="8752"/>
                    <a:pt x="5335" y="5335"/>
                  </a:cubicBezTo>
                  <a:cubicBezTo>
                    <a:pt x="8752" y="1919"/>
                    <a:pt x="13385" y="0"/>
                    <a:pt x="18217"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950840" cy="244889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1625130" y="582583"/>
            <a:ext cx="10098772" cy="8217875"/>
          </a:xfrm>
          <a:custGeom>
            <a:avLst/>
            <a:gdLst/>
            <a:ahLst/>
            <a:cxnLst/>
            <a:rect l="l" t="t" r="r" b="b"/>
            <a:pathLst>
              <a:path w="10098772" h="8217875">
                <a:moveTo>
                  <a:pt x="0" y="0"/>
                </a:moveTo>
                <a:lnTo>
                  <a:pt x="10098772" y="0"/>
                </a:lnTo>
                <a:lnTo>
                  <a:pt x="10098772" y="8217875"/>
                </a:lnTo>
                <a:lnTo>
                  <a:pt x="0" y="8217875"/>
                </a:lnTo>
                <a:lnTo>
                  <a:pt x="0" y="0"/>
                </a:lnTo>
                <a:close/>
              </a:path>
            </a:pathLst>
          </a:custGeom>
          <a:blipFill>
            <a:blip r:embed="rId4"/>
            <a:stretch>
              <a:fillRect/>
            </a:stretch>
          </a:blipFill>
        </p:spPr>
        <p:txBody>
          <a:bodyPr/>
          <a:lstStyle/>
          <a:p>
            <a:endParaRPr lang="en-IL"/>
          </a:p>
        </p:txBody>
      </p:sp>
      <p:sp>
        <p:nvSpPr>
          <p:cNvPr id="8" name="TextBox 8"/>
          <p:cNvSpPr txBox="1"/>
          <p:nvPr/>
        </p:nvSpPr>
        <p:spPr>
          <a:xfrm>
            <a:off x="629447" y="9229725"/>
            <a:ext cx="17029105" cy="540385"/>
          </a:xfrm>
          <a:prstGeom prst="rect">
            <a:avLst/>
          </a:prstGeom>
        </p:spPr>
        <p:txBody>
          <a:bodyPr lIns="0" tIns="0" rIns="0" bIns="0" rtlCol="0" anchor="t">
            <a:spAutoFit/>
          </a:bodyPr>
          <a:lstStyle/>
          <a:p>
            <a:pPr algn="l">
              <a:lnSpc>
                <a:spcPts val="2239"/>
              </a:lnSpc>
              <a:spcBef>
                <a:spcPct val="0"/>
              </a:spcBef>
            </a:pPr>
            <a:r>
              <a:rPr lang="en-US" sz="1599">
                <a:solidFill>
                  <a:srgbClr val="0B2453"/>
                </a:solidFill>
                <a:latin typeface="Montserrat"/>
                <a:ea typeface="Montserrat"/>
                <a:cs typeface="Montserrat"/>
                <a:sym typeface="Montserrat"/>
              </a:rPr>
              <a:t>Berger E et al. The Safety and Efficacy of Laparoscopic One Anastomosis Gastric Bypass as a Revision for Laparoscopic Adjustable Gastric Banding and Laparoscopic Sleeve Gastrectomy. Obes Surg. 2025</a:t>
            </a:r>
          </a:p>
        </p:txBody>
      </p:sp>
      <p:sp>
        <p:nvSpPr>
          <p:cNvPr id="9" name="AutoShape 9"/>
          <p:cNvSpPr/>
          <p:nvPr/>
        </p:nvSpPr>
        <p:spPr>
          <a:xfrm>
            <a:off x="2022566" y="5660158"/>
            <a:ext cx="9540061"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0" name="AutoShape 10"/>
          <p:cNvSpPr/>
          <p:nvPr/>
        </p:nvSpPr>
        <p:spPr>
          <a:xfrm flipV="1">
            <a:off x="2022566" y="8781408"/>
            <a:ext cx="9463048" cy="0"/>
          </a:xfrm>
          <a:prstGeom prst="line">
            <a:avLst/>
          </a:prstGeom>
          <a:ln w="38100" cap="flat">
            <a:solidFill>
              <a:srgbClr val="FF3131"/>
            </a:solidFill>
            <a:prstDash val="sysDot"/>
            <a:headEnd type="none" w="sm" len="sm"/>
            <a:tailEnd type="none" w="sm" len="sm"/>
          </a:ln>
        </p:spPr>
        <p:txBody>
          <a:bodyPr/>
          <a:lstStyle/>
          <a:p>
            <a:endParaRPr lang="en-IL"/>
          </a:p>
        </p:txBody>
      </p:sp>
      <p:sp>
        <p:nvSpPr>
          <p:cNvPr id="11" name="AutoShape 11"/>
          <p:cNvSpPr/>
          <p:nvPr/>
        </p:nvSpPr>
        <p:spPr>
          <a:xfrm>
            <a:off x="2022566" y="5660158"/>
            <a:ext cx="0" cy="3140300"/>
          </a:xfrm>
          <a:prstGeom prst="line">
            <a:avLst/>
          </a:prstGeom>
          <a:ln w="38100" cap="flat">
            <a:solidFill>
              <a:srgbClr val="FF3131"/>
            </a:solidFill>
            <a:prstDash val="sysDot"/>
            <a:headEnd type="none" w="sm" len="sm"/>
            <a:tailEnd type="none" w="sm" len="sm"/>
          </a:ln>
        </p:spPr>
        <p:txBody>
          <a:bodyPr/>
          <a:lstStyle/>
          <a:p>
            <a:endParaRPr lang="en-IL"/>
          </a:p>
        </p:txBody>
      </p:sp>
      <p:sp>
        <p:nvSpPr>
          <p:cNvPr id="12" name="AutoShape 12"/>
          <p:cNvSpPr/>
          <p:nvPr/>
        </p:nvSpPr>
        <p:spPr>
          <a:xfrm>
            <a:off x="11409413" y="5660158"/>
            <a:ext cx="76200" cy="3140300"/>
          </a:xfrm>
          <a:prstGeom prst="line">
            <a:avLst/>
          </a:prstGeom>
          <a:ln w="38100" cap="flat">
            <a:solidFill>
              <a:srgbClr val="FF3131"/>
            </a:solidFill>
            <a:prstDash val="sysDot"/>
            <a:headEnd type="none" w="sm" len="sm"/>
            <a:tailEnd type="none" w="sm" len="sm"/>
          </a:ln>
        </p:spPr>
        <p:txBody>
          <a:bodyPr/>
          <a:lstStyle/>
          <a:p>
            <a:endParaRPr lang="en-IL"/>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1282213" y="1028700"/>
            <a:ext cx="12251721" cy="7879052"/>
            <a:chOff x="0" y="0"/>
            <a:chExt cx="3226791" cy="2075141"/>
          </a:xfrm>
        </p:grpSpPr>
        <p:sp>
          <p:nvSpPr>
            <p:cNvPr id="4" name="Freeform 4"/>
            <p:cNvSpPr/>
            <p:nvPr/>
          </p:nvSpPr>
          <p:spPr>
            <a:xfrm>
              <a:off x="0" y="0"/>
              <a:ext cx="3226791" cy="2075141"/>
            </a:xfrm>
            <a:custGeom>
              <a:avLst/>
              <a:gdLst/>
              <a:ahLst/>
              <a:cxnLst/>
              <a:rect l="l" t="t" r="r" b="b"/>
              <a:pathLst>
                <a:path w="3226791" h="2075141">
                  <a:moveTo>
                    <a:pt x="15798" y="0"/>
                  </a:moveTo>
                  <a:lnTo>
                    <a:pt x="3210993" y="0"/>
                  </a:lnTo>
                  <a:cubicBezTo>
                    <a:pt x="3215183" y="0"/>
                    <a:pt x="3219201" y="1664"/>
                    <a:pt x="3222164" y="4627"/>
                  </a:cubicBezTo>
                  <a:cubicBezTo>
                    <a:pt x="3225126" y="7590"/>
                    <a:pt x="3226791" y="11608"/>
                    <a:pt x="3226791" y="15798"/>
                  </a:cubicBezTo>
                  <a:lnTo>
                    <a:pt x="3226791" y="2059344"/>
                  </a:lnTo>
                  <a:cubicBezTo>
                    <a:pt x="3226791" y="2063534"/>
                    <a:pt x="3225126" y="2067552"/>
                    <a:pt x="3222164" y="2070514"/>
                  </a:cubicBezTo>
                  <a:cubicBezTo>
                    <a:pt x="3219201" y="2073477"/>
                    <a:pt x="3215183" y="2075141"/>
                    <a:pt x="3210993" y="2075141"/>
                  </a:cubicBezTo>
                  <a:lnTo>
                    <a:pt x="15798" y="2075141"/>
                  </a:lnTo>
                  <a:cubicBezTo>
                    <a:pt x="7073" y="2075141"/>
                    <a:pt x="0" y="2068069"/>
                    <a:pt x="0" y="2059344"/>
                  </a:cubicBezTo>
                  <a:lnTo>
                    <a:pt x="0" y="15798"/>
                  </a:lnTo>
                  <a:cubicBezTo>
                    <a:pt x="0" y="11608"/>
                    <a:pt x="1664" y="7590"/>
                    <a:pt x="4627" y="4627"/>
                  </a:cubicBezTo>
                  <a:cubicBezTo>
                    <a:pt x="7590" y="1664"/>
                    <a:pt x="11608" y="0"/>
                    <a:pt x="15798"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226791" cy="2122766"/>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1508268" y="1250262"/>
            <a:ext cx="11728250" cy="7432779"/>
          </a:xfrm>
          <a:custGeom>
            <a:avLst/>
            <a:gdLst/>
            <a:ahLst/>
            <a:cxnLst/>
            <a:rect l="l" t="t" r="r" b="b"/>
            <a:pathLst>
              <a:path w="11728250" h="7432779">
                <a:moveTo>
                  <a:pt x="0" y="0"/>
                </a:moveTo>
                <a:lnTo>
                  <a:pt x="11728250" y="0"/>
                </a:lnTo>
                <a:lnTo>
                  <a:pt x="11728250" y="7432779"/>
                </a:lnTo>
                <a:lnTo>
                  <a:pt x="0" y="7432779"/>
                </a:lnTo>
                <a:lnTo>
                  <a:pt x="0" y="0"/>
                </a:lnTo>
                <a:close/>
              </a:path>
            </a:pathLst>
          </a:custGeom>
          <a:blipFill>
            <a:blip r:embed="rId4"/>
            <a:stretch>
              <a:fillRect/>
            </a:stretch>
          </a:blipFill>
        </p:spPr>
        <p:txBody>
          <a:bodyPr/>
          <a:lstStyle/>
          <a:p>
            <a:endParaRPr lang="en-IL"/>
          </a:p>
        </p:txBody>
      </p:sp>
      <p:sp>
        <p:nvSpPr>
          <p:cNvPr id="8" name="TextBox 8"/>
          <p:cNvSpPr txBox="1"/>
          <p:nvPr/>
        </p:nvSpPr>
        <p:spPr>
          <a:xfrm>
            <a:off x="629447" y="9229725"/>
            <a:ext cx="17029105" cy="540385"/>
          </a:xfrm>
          <a:prstGeom prst="rect">
            <a:avLst/>
          </a:prstGeom>
        </p:spPr>
        <p:txBody>
          <a:bodyPr lIns="0" tIns="0" rIns="0" bIns="0" rtlCol="0" anchor="t">
            <a:spAutoFit/>
          </a:bodyPr>
          <a:lstStyle/>
          <a:p>
            <a:pPr algn="l">
              <a:lnSpc>
                <a:spcPts val="2239"/>
              </a:lnSpc>
              <a:spcBef>
                <a:spcPct val="0"/>
              </a:spcBef>
            </a:pPr>
            <a:r>
              <a:rPr lang="en-US" sz="1599">
                <a:solidFill>
                  <a:srgbClr val="0B2453"/>
                </a:solidFill>
                <a:latin typeface="Montserrat"/>
                <a:ea typeface="Montserrat"/>
                <a:cs typeface="Montserrat"/>
                <a:sym typeface="Montserrat"/>
              </a:rPr>
              <a:t>Berger E et al. The Safety and Efficacy of Laparoscopic One Anastomosis Gastric Bypass as a Revision for Laparoscopic Adjustable Gastric Banding and Laparoscopic Sleeve Gastrectomy. Obes Surg. 2025</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801695" y="4218575"/>
            <a:ext cx="8208223" cy="5039725"/>
            <a:chOff x="0" y="0"/>
            <a:chExt cx="2161836" cy="1327335"/>
          </a:xfrm>
        </p:grpSpPr>
        <p:sp>
          <p:nvSpPr>
            <p:cNvPr id="4" name="Freeform 4"/>
            <p:cNvSpPr/>
            <p:nvPr/>
          </p:nvSpPr>
          <p:spPr>
            <a:xfrm>
              <a:off x="0" y="0"/>
              <a:ext cx="2161836" cy="1327335"/>
            </a:xfrm>
            <a:custGeom>
              <a:avLst/>
              <a:gdLst/>
              <a:ahLst/>
              <a:cxnLst/>
              <a:rect l="l" t="t" r="r" b="b"/>
              <a:pathLst>
                <a:path w="2161836" h="1327335">
                  <a:moveTo>
                    <a:pt x="23580" y="0"/>
                  </a:moveTo>
                  <a:lnTo>
                    <a:pt x="2138257" y="0"/>
                  </a:lnTo>
                  <a:cubicBezTo>
                    <a:pt x="2144510" y="0"/>
                    <a:pt x="2150508" y="2484"/>
                    <a:pt x="2154930" y="6906"/>
                  </a:cubicBezTo>
                  <a:cubicBezTo>
                    <a:pt x="2159352" y="11328"/>
                    <a:pt x="2161836" y="17326"/>
                    <a:pt x="2161836" y="23580"/>
                  </a:cubicBezTo>
                  <a:lnTo>
                    <a:pt x="2161836" y="1303755"/>
                  </a:lnTo>
                  <a:cubicBezTo>
                    <a:pt x="2161836" y="1316778"/>
                    <a:pt x="2151279" y="1327335"/>
                    <a:pt x="2138257" y="1327335"/>
                  </a:cubicBezTo>
                  <a:lnTo>
                    <a:pt x="23580" y="1327335"/>
                  </a:lnTo>
                  <a:cubicBezTo>
                    <a:pt x="10557" y="1327335"/>
                    <a:pt x="0" y="1316778"/>
                    <a:pt x="0" y="1303755"/>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161836" cy="137496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7" name="Group 7"/>
          <p:cNvGrpSpPr/>
          <p:nvPr/>
        </p:nvGrpSpPr>
        <p:grpSpPr>
          <a:xfrm>
            <a:off x="9278083" y="4218575"/>
            <a:ext cx="8208223" cy="5039725"/>
            <a:chOff x="0" y="0"/>
            <a:chExt cx="2161836" cy="1327335"/>
          </a:xfrm>
        </p:grpSpPr>
        <p:sp>
          <p:nvSpPr>
            <p:cNvPr id="8" name="Freeform 8"/>
            <p:cNvSpPr/>
            <p:nvPr/>
          </p:nvSpPr>
          <p:spPr>
            <a:xfrm>
              <a:off x="0" y="0"/>
              <a:ext cx="2161836" cy="1327335"/>
            </a:xfrm>
            <a:custGeom>
              <a:avLst/>
              <a:gdLst/>
              <a:ahLst/>
              <a:cxnLst/>
              <a:rect l="l" t="t" r="r" b="b"/>
              <a:pathLst>
                <a:path w="2161836" h="1327335">
                  <a:moveTo>
                    <a:pt x="23580" y="0"/>
                  </a:moveTo>
                  <a:lnTo>
                    <a:pt x="2138257" y="0"/>
                  </a:lnTo>
                  <a:cubicBezTo>
                    <a:pt x="2144510" y="0"/>
                    <a:pt x="2150508" y="2484"/>
                    <a:pt x="2154930" y="6906"/>
                  </a:cubicBezTo>
                  <a:cubicBezTo>
                    <a:pt x="2159352" y="11328"/>
                    <a:pt x="2161836" y="17326"/>
                    <a:pt x="2161836" y="23580"/>
                  </a:cubicBezTo>
                  <a:lnTo>
                    <a:pt x="2161836" y="1303755"/>
                  </a:lnTo>
                  <a:cubicBezTo>
                    <a:pt x="2161836" y="1316778"/>
                    <a:pt x="2151279" y="1327335"/>
                    <a:pt x="2138257" y="1327335"/>
                  </a:cubicBezTo>
                  <a:lnTo>
                    <a:pt x="23580" y="1327335"/>
                  </a:lnTo>
                  <a:cubicBezTo>
                    <a:pt x="10557" y="1327335"/>
                    <a:pt x="0" y="1316778"/>
                    <a:pt x="0" y="1303755"/>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9" name="TextBox 9"/>
            <p:cNvSpPr txBox="1"/>
            <p:nvPr/>
          </p:nvSpPr>
          <p:spPr>
            <a:xfrm>
              <a:off x="0" y="-47625"/>
              <a:ext cx="2161836" cy="137496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10" name="Freeform 10"/>
          <p:cNvSpPr/>
          <p:nvPr/>
        </p:nvSpPr>
        <p:spPr>
          <a:xfrm>
            <a:off x="3493371" y="431992"/>
            <a:ext cx="11301259" cy="3517517"/>
          </a:xfrm>
          <a:custGeom>
            <a:avLst/>
            <a:gdLst/>
            <a:ahLst/>
            <a:cxnLst/>
            <a:rect l="l" t="t" r="r" b="b"/>
            <a:pathLst>
              <a:path w="11301259" h="3517517">
                <a:moveTo>
                  <a:pt x="0" y="0"/>
                </a:moveTo>
                <a:lnTo>
                  <a:pt x="11301258" y="0"/>
                </a:lnTo>
                <a:lnTo>
                  <a:pt x="11301258" y="3517516"/>
                </a:lnTo>
                <a:lnTo>
                  <a:pt x="0" y="3517516"/>
                </a:lnTo>
                <a:lnTo>
                  <a:pt x="0" y="0"/>
                </a:lnTo>
                <a:close/>
              </a:path>
            </a:pathLst>
          </a:custGeom>
          <a:blipFill>
            <a:blip r:embed="rId4"/>
            <a:stretch>
              <a:fillRect/>
            </a:stretch>
          </a:blipFill>
          <a:ln w="38100" cap="sq">
            <a:solidFill>
              <a:srgbClr val="000000"/>
            </a:solidFill>
            <a:prstDash val="solid"/>
            <a:miter/>
          </a:ln>
        </p:spPr>
        <p:txBody>
          <a:bodyPr/>
          <a:lstStyle/>
          <a:p>
            <a:endParaRPr lang="en-IL"/>
          </a:p>
        </p:txBody>
      </p:sp>
      <p:sp>
        <p:nvSpPr>
          <p:cNvPr id="11" name="Freeform 11"/>
          <p:cNvSpPr/>
          <p:nvPr/>
        </p:nvSpPr>
        <p:spPr>
          <a:xfrm>
            <a:off x="1028700" y="4402449"/>
            <a:ext cx="7703637" cy="4651071"/>
          </a:xfrm>
          <a:custGeom>
            <a:avLst/>
            <a:gdLst/>
            <a:ahLst/>
            <a:cxnLst/>
            <a:rect l="l" t="t" r="r" b="b"/>
            <a:pathLst>
              <a:path w="7703637" h="4651071">
                <a:moveTo>
                  <a:pt x="0" y="0"/>
                </a:moveTo>
                <a:lnTo>
                  <a:pt x="7703637" y="0"/>
                </a:lnTo>
                <a:lnTo>
                  <a:pt x="7703637" y="4651071"/>
                </a:lnTo>
                <a:lnTo>
                  <a:pt x="0" y="4651071"/>
                </a:lnTo>
                <a:lnTo>
                  <a:pt x="0" y="0"/>
                </a:lnTo>
                <a:close/>
              </a:path>
            </a:pathLst>
          </a:custGeom>
          <a:blipFill>
            <a:blip r:embed="rId5"/>
            <a:stretch>
              <a:fillRect/>
            </a:stretch>
          </a:blipFill>
        </p:spPr>
        <p:txBody>
          <a:bodyPr/>
          <a:lstStyle/>
          <a:p>
            <a:endParaRPr lang="en-IL"/>
          </a:p>
        </p:txBody>
      </p:sp>
      <p:sp>
        <p:nvSpPr>
          <p:cNvPr id="12" name="Freeform 12"/>
          <p:cNvSpPr/>
          <p:nvPr/>
        </p:nvSpPr>
        <p:spPr>
          <a:xfrm>
            <a:off x="9727781" y="4402449"/>
            <a:ext cx="7308826" cy="4651071"/>
          </a:xfrm>
          <a:custGeom>
            <a:avLst/>
            <a:gdLst/>
            <a:ahLst/>
            <a:cxnLst/>
            <a:rect l="l" t="t" r="r" b="b"/>
            <a:pathLst>
              <a:path w="7308826" h="4651071">
                <a:moveTo>
                  <a:pt x="0" y="0"/>
                </a:moveTo>
                <a:lnTo>
                  <a:pt x="7308826" y="0"/>
                </a:lnTo>
                <a:lnTo>
                  <a:pt x="7308826" y="4651071"/>
                </a:lnTo>
                <a:lnTo>
                  <a:pt x="0" y="4651071"/>
                </a:lnTo>
                <a:lnTo>
                  <a:pt x="0" y="0"/>
                </a:lnTo>
                <a:close/>
              </a:path>
            </a:pathLst>
          </a:custGeom>
          <a:blipFill>
            <a:blip r:embed="rId6"/>
            <a:stretch>
              <a:fillRect/>
            </a:stretch>
          </a:blipFill>
        </p:spPr>
        <p:txBody>
          <a:bodyPr/>
          <a:lstStyle/>
          <a:p>
            <a:endParaRPr lang="en-IL"/>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758" y="-127992"/>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rot="3493449">
            <a:off x="3474022" y="5744003"/>
            <a:ext cx="22224771" cy="16668578"/>
            <a:chOff x="0" y="0"/>
            <a:chExt cx="812800" cy="609600"/>
          </a:xfrm>
        </p:grpSpPr>
        <p:sp>
          <p:nvSpPr>
            <p:cNvPr id="4" name="Freeform 4"/>
            <p:cNvSpPr/>
            <p:nvPr/>
          </p:nvSpPr>
          <p:spPr>
            <a:xfrm>
              <a:off x="2116" y="0"/>
              <a:ext cx="808568" cy="609600"/>
            </a:xfrm>
            <a:custGeom>
              <a:avLst/>
              <a:gdLst/>
              <a:ahLst/>
              <a:cxnLst/>
              <a:rect l="l" t="t" r="r" b="b"/>
              <a:pathLst>
                <a:path w="808568" h="609600">
                  <a:moveTo>
                    <a:pt x="598775" y="0"/>
                  </a:moveTo>
                  <a:lnTo>
                    <a:pt x="6593" y="0"/>
                  </a:lnTo>
                  <a:cubicBezTo>
                    <a:pt x="4575" y="0"/>
                    <a:pt x="2680" y="970"/>
                    <a:pt x="1501" y="2607"/>
                  </a:cubicBezTo>
                  <a:cubicBezTo>
                    <a:pt x="321" y="4244"/>
                    <a:pt x="0" y="6348"/>
                    <a:pt x="638" y="8262"/>
                  </a:cubicBezTo>
                  <a:lnTo>
                    <a:pt x="198330" y="601338"/>
                  </a:lnTo>
                  <a:cubicBezTo>
                    <a:pt x="199975" y="606272"/>
                    <a:pt x="204592" y="609600"/>
                    <a:pt x="209793" y="609600"/>
                  </a:cubicBezTo>
                  <a:lnTo>
                    <a:pt x="801975" y="609600"/>
                  </a:lnTo>
                  <a:cubicBezTo>
                    <a:pt x="803993" y="609600"/>
                    <a:pt x="805888" y="608630"/>
                    <a:pt x="807067" y="606993"/>
                  </a:cubicBezTo>
                  <a:cubicBezTo>
                    <a:pt x="808247" y="605357"/>
                    <a:pt x="808568" y="603252"/>
                    <a:pt x="807930" y="601338"/>
                  </a:cubicBezTo>
                  <a:lnTo>
                    <a:pt x="610238" y="8262"/>
                  </a:lnTo>
                  <a:cubicBezTo>
                    <a:pt x="608593" y="3328"/>
                    <a:pt x="603976" y="0"/>
                    <a:pt x="59877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101600" y="-47625"/>
              <a:ext cx="609600" cy="657225"/>
            </a:xfrm>
            <a:prstGeom prst="rect">
              <a:avLst/>
            </a:prstGeom>
          </p:spPr>
          <p:txBody>
            <a:bodyPr lIns="50800" tIns="50800" rIns="50800" bIns="50800" rtlCol="0" anchor="ctr"/>
            <a:lstStyle/>
            <a:p>
              <a:pPr marL="0" lvl="0" indent="0" algn="ctr">
                <a:lnSpc>
                  <a:spcPts val="3639"/>
                </a:lnSpc>
                <a:spcBef>
                  <a:spcPct val="0"/>
                </a:spcBef>
              </a:pPr>
              <a:endParaRPr/>
            </a:p>
          </p:txBody>
        </p:sp>
      </p:grpSp>
      <p:grpSp>
        <p:nvGrpSpPr>
          <p:cNvPr id="6" name="Group 6"/>
          <p:cNvGrpSpPr/>
          <p:nvPr/>
        </p:nvGrpSpPr>
        <p:grpSpPr>
          <a:xfrm rot="1342074">
            <a:off x="10224309" y="502770"/>
            <a:ext cx="17039829" cy="13909682"/>
            <a:chOff x="0" y="0"/>
            <a:chExt cx="812800" cy="663492"/>
          </a:xfrm>
        </p:grpSpPr>
        <p:sp>
          <p:nvSpPr>
            <p:cNvPr id="7" name="Freeform 7"/>
            <p:cNvSpPr/>
            <p:nvPr/>
          </p:nvSpPr>
          <p:spPr>
            <a:xfrm>
              <a:off x="0" y="0"/>
              <a:ext cx="812800" cy="663492"/>
            </a:xfrm>
            <a:custGeom>
              <a:avLst/>
              <a:gdLst/>
              <a:ahLst/>
              <a:cxnLst/>
              <a:rect l="l" t="t" r="r" b="b"/>
              <a:pathLst>
                <a:path w="812800" h="663492">
                  <a:moveTo>
                    <a:pt x="203200" y="0"/>
                  </a:moveTo>
                  <a:lnTo>
                    <a:pt x="812800" y="0"/>
                  </a:lnTo>
                  <a:lnTo>
                    <a:pt x="609600" y="663492"/>
                  </a:lnTo>
                  <a:lnTo>
                    <a:pt x="0" y="663492"/>
                  </a:lnTo>
                  <a:lnTo>
                    <a:pt x="203200" y="0"/>
                  </a:lnTo>
                  <a:close/>
                </a:path>
              </a:pathLst>
            </a:custGeom>
            <a:blipFill>
              <a:blip r:embed="rId4"/>
              <a:stretch>
                <a:fillRect l="-11261" r="-11261"/>
              </a:stretch>
            </a:blipFill>
          </p:spPr>
          <p:txBody>
            <a:bodyPr/>
            <a:lstStyle/>
            <a:p>
              <a:endParaRPr lang="en-IL"/>
            </a:p>
          </p:txBody>
        </p:sp>
      </p:grpSp>
      <p:sp>
        <p:nvSpPr>
          <p:cNvPr id="8" name="Freeform 8"/>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TextBox 9"/>
          <p:cNvSpPr txBox="1"/>
          <p:nvPr/>
        </p:nvSpPr>
        <p:spPr>
          <a:xfrm>
            <a:off x="1466242" y="1629828"/>
            <a:ext cx="10019372" cy="191858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GERD, MARGINAL ULCERS, NUTRITION</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4711213" y="4762500"/>
            <a:ext cx="11832621" cy="4773902"/>
            <a:chOff x="0" y="0"/>
            <a:chExt cx="3116411" cy="1257324"/>
          </a:xfrm>
        </p:grpSpPr>
        <p:sp>
          <p:nvSpPr>
            <p:cNvPr id="4" name="Freeform 4"/>
            <p:cNvSpPr/>
            <p:nvPr/>
          </p:nvSpPr>
          <p:spPr>
            <a:xfrm>
              <a:off x="0" y="0"/>
              <a:ext cx="3116411" cy="1257324"/>
            </a:xfrm>
            <a:custGeom>
              <a:avLst/>
              <a:gdLst/>
              <a:ahLst/>
              <a:cxnLst/>
              <a:rect l="l" t="t" r="r" b="b"/>
              <a:pathLst>
                <a:path w="3116411" h="1257324">
                  <a:moveTo>
                    <a:pt x="16357" y="0"/>
                  </a:moveTo>
                  <a:lnTo>
                    <a:pt x="3100053" y="0"/>
                  </a:lnTo>
                  <a:cubicBezTo>
                    <a:pt x="3109087" y="0"/>
                    <a:pt x="3116411" y="7323"/>
                    <a:pt x="3116411" y="16357"/>
                  </a:cubicBezTo>
                  <a:lnTo>
                    <a:pt x="3116411" y="1240967"/>
                  </a:lnTo>
                  <a:cubicBezTo>
                    <a:pt x="3116411" y="1250001"/>
                    <a:pt x="3109087" y="1257324"/>
                    <a:pt x="3100053" y="1257324"/>
                  </a:cubicBezTo>
                  <a:lnTo>
                    <a:pt x="16357" y="1257324"/>
                  </a:lnTo>
                  <a:cubicBezTo>
                    <a:pt x="7323" y="1257324"/>
                    <a:pt x="0" y="1250001"/>
                    <a:pt x="0" y="1240967"/>
                  </a:cubicBezTo>
                  <a:lnTo>
                    <a:pt x="0" y="16357"/>
                  </a:lnTo>
                  <a:cubicBezTo>
                    <a:pt x="0" y="7323"/>
                    <a:pt x="7323" y="0"/>
                    <a:pt x="16357"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116411" cy="1304949"/>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4998321" y="4992075"/>
            <a:ext cx="11301259" cy="4266225"/>
          </a:xfrm>
          <a:custGeom>
            <a:avLst/>
            <a:gdLst/>
            <a:ahLst/>
            <a:cxnLst/>
            <a:rect l="l" t="t" r="r" b="b"/>
            <a:pathLst>
              <a:path w="11301259" h="4266225">
                <a:moveTo>
                  <a:pt x="0" y="0"/>
                </a:moveTo>
                <a:lnTo>
                  <a:pt x="11301258" y="0"/>
                </a:lnTo>
                <a:lnTo>
                  <a:pt x="11301258" y="4266225"/>
                </a:lnTo>
                <a:lnTo>
                  <a:pt x="0" y="4266225"/>
                </a:lnTo>
                <a:lnTo>
                  <a:pt x="0" y="0"/>
                </a:lnTo>
                <a:close/>
              </a:path>
            </a:pathLst>
          </a:custGeom>
          <a:blipFill>
            <a:blip r:embed="rId4"/>
            <a:stretch>
              <a:fillRect/>
            </a:stretch>
          </a:blipFill>
        </p:spPr>
        <p:txBody>
          <a:bodyPr/>
          <a:lstStyle/>
          <a:p>
            <a:endParaRPr lang="en-IL"/>
          </a:p>
        </p:txBody>
      </p:sp>
      <p:sp>
        <p:nvSpPr>
          <p:cNvPr id="8" name="Freeform 8"/>
          <p:cNvSpPr/>
          <p:nvPr/>
        </p:nvSpPr>
        <p:spPr>
          <a:xfrm>
            <a:off x="1443359" y="1186913"/>
            <a:ext cx="10871891" cy="3805162"/>
          </a:xfrm>
          <a:custGeom>
            <a:avLst/>
            <a:gdLst/>
            <a:ahLst/>
            <a:cxnLst/>
            <a:rect l="l" t="t" r="r" b="b"/>
            <a:pathLst>
              <a:path w="10871891" h="3805162">
                <a:moveTo>
                  <a:pt x="0" y="0"/>
                </a:moveTo>
                <a:lnTo>
                  <a:pt x="10871891" y="0"/>
                </a:lnTo>
                <a:lnTo>
                  <a:pt x="10871891" y="3805162"/>
                </a:lnTo>
                <a:lnTo>
                  <a:pt x="0" y="3805162"/>
                </a:lnTo>
                <a:lnTo>
                  <a:pt x="0" y="0"/>
                </a:lnTo>
                <a:close/>
              </a:path>
            </a:pathLst>
          </a:custGeom>
          <a:blipFill>
            <a:blip r:embed="rId5"/>
            <a:stretch>
              <a:fillRect/>
            </a:stretch>
          </a:blipFill>
          <a:ln w="38100" cap="sq">
            <a:solidFill>
              <a:srgbClr val="000000"/>
            </a:solidFill>
            <a:prstDash val="solid"/>
            <a:miter/>
          </a:ln>
        </p:spPr>
        <p:txBody>
          <a:bodyPr/>
          <a:lstStyle/>
          <a:p>
            <a:endParaRPr lang="en-IL"/>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4711213" y="5505450"/>
            <a:ext cx="11832621" cy="4030952"/>
            <a:chOff x="0" y="0"/>
            <a:chExt cx="3116411" cy="1061650"/>
          </a:xfrm>
        </p:grpSpPr>
        <p:sp>
          <p:nvSpPr>
            <p:cNvPr id="4" name="Freeform 4"/>
            <p:cNvSpPr/>
            <p:nvPr/>
          </p:nvSpPr>
          <p:spPr>
            <a:xfrm>
              <a:off x="0" y="0"/>
              <a:ext cx="3116411" cy="1061650"/>
            </a:xfrm>
            <a:custGeom>
              <a:avLst/>
              <a:gdLst/>
              <a:ahLst/>
              <a:cxnLst/>
              <a:rect l="l" t="t" r="r" b="b"/>
              <a:pathLst>
                <a:path w="3116411" h="1061650">
                  <a:moveTo>
                    <a:pt x="16357" y="0"/>
                  </a:moveTo>
                  <a:lnTo>
                    <a:pt x="3100053" y="0"/>
                  </a:lnTo>
                  <a:cubicBezTo>
                    <a:pt x="3109087" y="0"/>
                    <a:pt x="3116411" y="7323"/>
                    <a:pt x="3116411" y="16357"/>
                  </a:cubicBezTo>
                  <a:lnTo>
                    <a:pt x="3116411" y="1045293"/>
                  </a:lnTo>
                  <a:cubicBezTo>
                    <a:pt x="3116411" y="1054327"/>
                    <a:pt x="3109087" y="1061650"/>
                    <a:pt x="3100053" y="1061650"/>
                  </a:cubicBezTo>
                  <a:lnTo>
                    <a:pt x="16357" y="1061650"/>
                  </a:lnTo>
                  <a:cubicBezTo>
                    <a:pt x="7323" y="1061650"/>
                    <a:pt x="0" y="1054327"/>
                    <a:pt x="0" y="1045293"/>
                  </a:cubicBezTo>
                  <a:lnTo>
                    <a:pt x="0" y="16357"/>
                  </a:lnTo>
                  <a:cubicBezTo>
                    <a:pt x="0" y="7323"/>
                    <a:pt x="7323" y="0"/>
                    <a:pt x="16357"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116411" cy="1109275"/>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902571" y="674440"/>
            <a:ext cx="11301259" cy="5029060"/>
          </a:xfrm>
          <a:custGeom>
            <a:avLst/>
            <a:gdLst/>
            <a:ahLst/>
            <a:cxnLst/>
            <a:rect l="l" t="t" r="r" b="b"/>
            <a:pathLst>
              <a:path w="11301259" h="5029060">
                <a:moveTo>
                  <a:pt x="0" y="0"/>
                </a:moveTo>
                <a:lnTo>
                  <a:pt x="11301258" y="0"/>
                </a:lnTo>
                <a:lnTo>
                  <a:pt x="11301258" y="5029060"/>
                </a:lnTo>
                <a:lnTo>
                  <a:pt x="0" y="5029060"/>
                </a:lnTo>
                <a:lnTo>
                  <a:pt x="0" y="0"/>
                </a:lnTo>
                <a:close/>
              </a:path>
            </a:pathLst>
          </a:custGeom>
          <a:blipFill>
            <a:blip r:embed="rId4"/>
            <a:stretch>
              <a:fillRect/>
            </a:stretch>
          </a:blipFill>
          <a:ln w="38100" cap="sq">
            <a:solidFill>
              <a:srgbClr val="000000"/>
            </a:solidFill>
            <a:prstDash val="solid"/>
            <a:miter/>
          </a:ln>
        </p:spPr>
        <p:txBody>
          <a:bodyPr/>
          <a:lstStyle/>
          <a:p>
            <a:endParaRPr lang="en-IL"/>
          </a:p>
        </p:txBody>
      </p:sp>
      <p:sp>
        <p:nvSpPr>
          <p:cNvPr id="8" name="Freeform 8"/>
          <p:cNvSpPr/>
          <p:nvPr/>
        </p:nvSpPr>
        <p:spPr>
          <a:xfrm>
            <a:off x="4976894" y="5811416"/>
            <a:ext cx="11301259" cy="3446884"/>
          </a:xfrm>
          <a:custGeom>
            <a:avLst/>
            <a:gdLst/>
            <a:ahLst/>
            <a:cxnLst/>
            <a:rect l="l" t="t" r="r" b="b"/>
            <a:pathLst>
              <a:path w="11301259" h="3446884">
                <a:moveTo>
                  <a:pt x="0" y="0"/>
                </a:moveTo>
                <a:lnTo>
                  <a:pt x="11301259" y="0"/>
                </a:lnTo>
                <a:lnTo>
                  <a:pt x="11301259" y="3446884"/>
                </a:lnTo>
                <a:lnTo>
                  <a:pt x="0" y="3446884"/>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9337577" y="1028700"/>
            <a:ext cx="8215908" cy="8412452"/>
            <a:chOff x="0" y="0"/>
            <a:chExt cx="2163860" cy="2215625"/>
          </a:xfrm>
        </p:grpSpPr>
        <p:sp>
          <p:nvSpPr>
            <p:cNvPr id="4" name="Freeform 4"/>
            <p:cNvSpPr/>
            <p:nvPr/>
          </p:nvSpPr>
          <p:spPr>
            <a:xfrm>
              <a:off x="0" y="0"/>
              <a:ext cx="2163861" cy="2215625"/>
            </a:xfrm>
            <a:custGeom>
              <a:avLst/>
              <a:gdLst/>
              <a:ahLst/>
              <a:cxnLst/>
              <a:rect l="l" t="t" r="r" b="b"/>
              <a:pathLst>
                <a:path w="2163861" h="2215625">
                  <a:moveTo>
                    <a:pt x="23558" y="0"/>
                  </a:moveTo>
                  <a:lnTo>
                    <a:pt x="2140303" y="0"/>
                  </a:lnTo>
                  <a:cubicBezTo>
                    <a:pt x="2146551" y="0"/>
                    <a:pt x="2152543" y="2482"/>
                    <a:pt x="2156961" y="6900"/>
                  </a:cubicBezTo>
                  <a:cubicBezTo>
                    <a:pt x="2161379" y="11318"/>
                    <a:pt x="2163861" y="17310"/>
                    <a:pt x="2163861" y="23558"/>
                  </a:cubicBezTo>
                  <a:lnTo>
                    <a:pt x="2163861" y="2192068"/>
                  </a:lnTo>
                  <a:cubicBezTo>
                    <a:pt x="2163861" y="2205078"/>
                    <a:pt x="2153313" y="2215625"/>
                    <a:pt x="2140303" y="2215625"/>
                  </a:cubicBezTo>
                  <a:lnTo>
                    <a:pt x="23558" y="2215625"/>
                  </a:lnTo>
                  <a:cubicBezTo>
                    <a:pt x="10547" y="2215625"/>
                    <a:pt x="0" y="2205078"/>
                    <a:pt x="0" y="2192068"/>
                  </a:cubicBezTo>
                  <a:lnTo>
                    <a:pt x="0" y="23558"/>
                  </a:lnTo>
                  <a:cubicBezTo>
                    <a:pt x="0" y="10547"/>
                    <a:pt x="10547" y="0"/>
                    <a:pt x="23558"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163860" cy="226325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685800" y="1689712"/>
            <a:ext cx="8308877" cy="3453518"/>
          </a:xfrm>
          <a:custGeom>
            <a:avLst/>
            <a:gdLst/>
            <a:ahLst/>
            <a:cxnLst/>
            <a:rect l="l" t="t" r="r" b="b"/>
            <a:pathLst>
              <a:path w="8308877" h="3453518">
                <a:moveTo>
                  <a:pt x="0" y="0"/>
                </a:moveTo>
                <a:lnTo>
                  <a:pt x="8308877" y="0"/>
                </a:lnTo>
                <a:lnTo>
                  <a:pt x="8308877" y="3453518"/>
                </a:lnTo>
                <a:lnTo>
                  <a:pt x="0" y="3453518"/>
                </a:lnTo>
                <a:lnTo>
                  <a:pt x="0" y="0"/>
                </a:lnTo>
                <a:close/>
              </a:path>
            </a:pathLst>
          </a:custGeom>
          <a:blipFill>
            <a:blip r:embed="rId4"/>
            <a:stretch>
              <a:fillRect l="-1998"/>
            </a:stretch>
          </a:blipFill>
          <a:ln w="38100" cap="sq">
            <a:solidFill>
              <a:srgbClr val="0B2453"/>
            </a:solidFill>
            <a:prstDash val="solid"/>
            <a:miter/>
          </a:ln>
        </p:spPr>
        <p:txBody>
          <a:bodyPr/>
          <a:lstStyle/>
          <a:p>
            <a:endParaRPr lang="en-IL"/>
          </a:p>
        </p:txBody>
      </p:sp>
      <p:sp>
        <p:nvSpPr>
          <p:cNvPr id="8" name="Freeform 8"/>
          <p:cNvSpPr/>
          <p:nvPr/>
        </p:nvSpPr>
        <p:spPr>
          <a:xfrm>
            <a:off x="9673561" y="1415361"/>
            <a:ext cx="7543939" cy="7639130"/>
          </a:xfrm>
          <a:custGeom>
            <a:avLst/>
            <a:gdLst/>
            <a:ahLst/>
            <a:cxnLst/>
            <a:rect l="l" t="t" r="r" b="b"/>
            <a:pathLst>
              <a:path w="7543939" h="7639130">
                <a:moveTo>
                  <a:pt x="0" y="0"/>
                </a:moveTo>
                <a:lnTo>
                  <a:pt x="7543939" y="0"/>
                </a:lnTo>
                <a:lnTo>
                  <a:pt x="7543939" y="7639130"/>
                </a:lnTo>
                <a:lnTo>
                  <a:pt x="0" y="7639130"/>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245471" y="808292"/>
            <a:ext cx="11301259" cy="3446884"/>
          </a:xfrm>
          <a:custGeom>
            <a:avLst/>
            <a:gdLst/>
            <a:ahLst/>
            <a:cxnLst/>
            <a:rect l="l" t="t" r="r" b="b"/>
            <a:pathLst>
              <a:path w="11301259" h="3446884">
                <a:moveTo>
                  <a:pt x="0" y="0"/>
                </a:moveTo>
                <a:lnTo>
                  <a:pt x="11301258" y="0"/>
                </a:lnTo>
                <a:lnTo>
                  <a:pt x="11301258" y="3446884"/>
                </a:lnTo>
                <a:lnTo>
                  <a:pt x="0" y="3446884"/>
                </a:lnTo>
                <a:lnTo>
                  <a:pt x="0" y="0"/>
                </a:lnTo>
                <a:close/>
              </a:path>
            </a:pathLst>
          </a:custGeom>
          <a:blipFill>
            <a:blip r:embed="rId4"/>
            <a:stretch>
              <a:fillRect/>
            </a:stretch>
          </a:blipFill>
          <a:ln w="38100" cap="sq">
            <a:solidFill>
              <a:srgbClr val="0B2453"/>
            </a:solidFill>
            <a:prstDash val="solid"/>
            <a:miter/>
          </a:ln>
        </p:spPr>
        <p:txBody>
          <a:bodyPr/>
          <a:lstStyle/>
          <a:p>
            <a:endParaRPr lang="en-IL"/>
          </a:p>
        </p:txBody>
      </p:sp>
      <p:grpSp>
        <p:nvGrpSpPr>
          <p:cNvPr id="4" name="Group 4"/>
          <p:cNvGrpSpPr/>
          <p:nvPr/>
        </p:nvGrpSpPr>
        <p:grpSpPr>
          <a:xfrm>
            <a:off x="4711213" y="4000500"/>
            <a:ext cx="11832621" cy="6031202"/>
            <a:chOff x="0" y="0"/>
            <a:chExt cx="3116411" cy="1588465"/>
          </a:xfrm>
        </p:grpSpPr>
        <p:sp>
          <p:nvSpPr>
            <p:cNvPr id="5" name="Freeform 5"/>
            <p:cNvSpPr/>
            <p:nvPr/>
          </p:nvSpPr>
          <p:spPr>
            <a:xfrm>
              <a:off x="0" y="0"/>
              <a:ext cx="3116411" cy="1588465"/>
            </a:xfrm>
            <a:custGeom>
              <a:avLst/>
              <a:gdLst/>
              <a:ahLst/>
              <a:cxnLst/>
              <a:rect l="l" t="t" r="r" b="b"/>
              <a:pathLst>
                <a:path w="3116411" h="1588465">
                  <a:moveTo>
                    <a:pt x="16357" y="0"/>
                  </a:moveTo>
                  <a:lnTo>
                    <a:pt x="3100053" y="0"/>
                  </a:lnTo>
                  <a:cubicBezTo>
                    <a:pt x="3109087" y="0"/>
                    <a:pt x="3116411" y="7323"/>
                    <a:pt x="3116411" y="16357"/>
                  </a:cubicBezTo>
                  <a:lnTo>
                    <a:pt x="3116411" y="1572108"/>
                  </a:lnTo>
                  <a:cubicBezTo>
                    <a:pt x="3116411" y="1581141"/>
                    <a:pt x="3109087" y="1588465"/>
                    <a:pt x="3100053" y="1588465"/>
                  </a:cubicBezTo>
                  <a:lnTo>
                    <a:pt x="16357" y="1588465"/>
                  </a:lnTo>
                  <a:cubicBezTo>
                    <a:pt x="7323" y="1588465"/>
                    <a:pt x="0" y="1581141"/>
                    <a:pt x="0" y="1572108"/>
                  </a:cubicBezTo>
                  <a:lnTo>
                    <a:pt x="0" y="16357"/>
                  </a:lnTo>
                  <a:cubicBezTo>
                    <a:pt x="0" y="7323"/>
                    <a:pt x="7323" y="0"/>
                    <a:pt x="16357"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6" name="TextBox 6"/>
            <p:cNvSpPr txBox="1"/>
            <p:nvPr/>
          </p:nvSpPr>
          <p:spPr>
            <a:xfrm>
              <a:off x="0" y="-47625"/>
              <a:ext cx="3116411" cy="163609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7" name="Freeform 7"/>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8" name="Freeform 8"/>
          <p:cNvSpPr/>
          <p:nvPr/>
        </p:nvSpPr>
        <p:spPr>
          <a:xfrm>
            <a:off x="5006264" y="4255176"/>
            <a:ext cx="11271889" cy="5509136"/>
          </a:xfrm>
          <a:custGeom>
            <a:avLst/>
            <a:gdLst/>
            <a:ahLst/>
            <a:cxnLst/>
            <a:rect l="l" t="t" r="r" b="b"/>
            <a:pathLst>
              <a:path w="11271889" h="5509136">
                <a:moveTo>
                  <a:pt x="0" y="0"/>
                </a:moveTo>
                <a:lnTo>
                  <a:pt x="11271889" y="0"/>
                </a:lnTo>
                <a:lnTo>
                  <a:pt x="11271889" y="5509136"/>
                </a:lnTo>
                <a:lnTo>
                  <a:pt x="0" y="5509136"/>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5426679" y="3043119"/>
            <a:ext cx="11832621" cy="5459702"/>
            <a:chOff x="0" y="0"/>
            <a:chExt cx="3116411" cy="1437946"/>
          </a:xfrm>
        </p:grpSpPr>
        <p:sp>
          <p:nvSpPr>
            <p:cNvPr id="4" name="Freeform 4"/>
            <p:cNvSpPr/>
            <p:nvPr/>
          </p:nvSpPr>
          <p:spPr>
            <a:xfrm>
              <a:off x="0" y="0"/>
              <a:ext cx="3116411" cy="1437946"/>
            </a:xfrm>
            <a:custGeom>
              <a:avLst/>
              <a:gdLst/>
              <a:ahLst/>
              <a:cxnLst/>
              <a:rect l="l" t="t" r="r" b="b"/>
              <a:pathLst>
                <a:path w="3116411" h="1437946">
                  <a:moveTo>
                    <a:pt x="16357" y="0"/>
                  </a:moveTo>
                  <a:lnTo>
                    <a:pt x="3100053" y="0"/>
                  </a:lnTo>
                  <a:cubicBezTo>
                    <a:pt x="3109087" y="0"/>
                    <a:pt x="3116411" y="7323"/>
                    <a:pt x="3116411" y="16357"/>
                  </a:cubicBezTo>
                  <a:lnTo>
                    <a:pt x="3116411" y="1421589"/>
                  </a:lnTo>
                  <a:cubicBezTo>
                    <a:pt x="3116411" y="1430623"/>
                    <a:pt x="3109087" y="1437946"/>
                    <a:pt x="3100053" y="1437946"/>
                  </a:cubicBezTo>
                  <a:lnTo>
                    <a:pt x="16357" y="1437946"/>
                  </a:lnTo>
                  <a:cubicBezTo>
                    <a:pt x="7323" y="1437946"/>
                    <a:pt x="0" y="1430623"/>
                    <a:pt x="0" y="1421589"/>
                  </a:cubicBezTo>
                  <a:lnTo>
                    <a:pt x="0" y="16357"/>
                  </a:lnTo>
                  <a:cubicBezTo>
                    <a:pt x="0" y="7323"/>
                    <a:pt x="7323" y="0"/>
                    <a:pt x="16357"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116411" cy="1485571"/>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5692360" y="3188970"/>
            <a:ext cx="11301259" cy="5127946"/>
          </a:xfrm>
          <a:custGeom>
            <a:avLst/>
            <a:gdLst/>
            <a:ahLst/>
            <a:cxnLst/>
            <a:rect l="l" t="t" r="r" b="b"/>
            <a:pathLst>
              <a:path w="11301259" h="5127946">
                <a:moveTo>
                  <a:pt x="0" y="0"/>
                </a:moveTo>
                <a:lnTo>
                  <a:pt x="11301259" y="0"/>
                </a:lnTo>
                <a:lnTo>
                  <a:pt x="11301259" y="5127946"/>
                </a:lnTo>
                <a:lnTo>
                  <a:pt x="0" y="5127946"/>
                </a:lnTo>
                <a:lnTo>
                  <a:pt x="0" y="0"/>
                </a:lnTo>
                <a:close/>
              </a:path>
            </a:pathLst>
          </a:custGeom>
          <a:blipFill>
            <a:blip r:embed="rId4"/>
            <a:stretch>
              <a:fillRect/>
            </a:stretch>
          </a:blipFill>
        </p:spPr>
        <p:txBody>
          <a:bodyPr/>
          <a:lstStyle/>
          <a:p>
            <a:endParaRPr lang="en-IL"/>
          </a:p>
        </p:txBody>
      </p:sp>
      <p:sp>
        <p:nvSpPr>
          <p:cNvPr id="8" name="Freeform 8"/>
          <p:cNvSpPr/>
          <p:nvPr/>
        </p:nvSpPr>
        <p:spPr>
          <a:xfrm>
            <a:off x="788271" y="745560"/>
            <a:ext cx="9535549" cy="2503082"/>
          </a:xfrm>
          <a:custGeom>
            <a:avLst/>
            <a:gdLst/>
            <a:ahLst/>
            <a:cxnLst/>
            <a:rect l="l" t="t" r="r" b="b"/>
            <a:pathLst>
              <a:path w="9535549" h="2503082">
                <a:moveTo>
                  <a:pt x="0" y="0"/>
                </a:moveTo>
                <a:lnTo>
                  <a:pt x="9535548" y="0"/>
                </a:lnTo>
                <a:lnTo>
                  <a:pt x="9535548" y="2503081"/>
                </a:lnTo>
                <a:lnTo>
                  <a:pt x="0" y="2503081"/>
                </a:lnTo>
                <a:lnTo>
                  <a:pt x="0" y="0"/>
                </a:lnTo>
                <a:close/>
              </a:path>
            </a:pathLst>
          </a:custGeom>
          <a:blipFill>
            <a:blip r:embed="rId5"/>
            <a:stretch>
              <a:fillRect/>
            </a:stretch>
          </a:blipFill>
          <a:ln w="38100" cap="sq">
            <a:solidFill>
              <a:srgbClr val="000000"/>
            </a:solidFill>
            <a:prstDash val="solid"/>
            <a:miter/>
          </a:ln>
        </p:spPr>
        <p:txBody>
          <a:bodyPr/>
          <a:lstStyle/>
          <a:p>
            <a:endParaRPr lang="en-IL"/>
          </a:p>
        </p:txBody>
      </p:sp>
      <p:sp>
        <p:nvSpPr>
          <p:cNvPr id="9" name="Freeform 9"/>
          <p:cNvSpPr/>
          <p:nvPr/>
        </p:nvSpPr>
        <p:spPr>
          <a:xfrm>
            <a:off x="1028700" y="8202616"/>
            <a:ext cx="11634622" cy="1468871"/>
          </a:xfrm>
          <a:custGeom>
            <a:avLst/>
            <a:gdLst/>
            <a:ahLst/>
            <a:cxnLst/>
            <a:rect l="l" t="t" r="r" b="b"/>
            <a:pathLst>
              <a:path w="11634622" h="1468871">
                <a:moveTo>
                  <a:pt x="0" y="0"/>
                </a:moveTo>
                <a:lnTo>
                  <a:pt x="11634622" y="0"/>
                </a:lnTo>
                <a:lnTo>
                  <a:pt x="11634622" y="1468871"/>
                </a:lnTo>
                <a:lnTo>
                  <a:pt x="0" y="1468871"/>
                </a:lnTo>
                <a:lnTo>
                  <a:pt x="0" y="0"/>
                </a:lnTo>
                <a:close/>
              </a:path>
            </a:pathLst>
          </a:custGeom>
          <a:blipFill>
            <a:blip r:embed="rId6"/>
            <a:stretch>
              <a:fillRect/>
            </a:stretch>
          </a:blipFill>
          <a:ln w="38100" cap="sq">
            <a:solidFill>
              <a:srgbClr val="000000"/>
            </a:solidFill>
            <a:prstDash val="solid"/>
            <a:miter/>
          </a:ln>
        </p:spPr>
        <p:txBody>
          <a:bodyPr/>
          <a:lstStyle/>
          <a:p>
            <a:endParaRPr lang="en-IL"/>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758" y="-127992"/>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rot="3493449">
            <a:off x="3474022" y="5744003"/>
            <a:ext cx="22224771" cy="16668578"/>
            <a:chOff x="0" y="0"/>
            <a:chExt cx="812800" cy="609600"/>
          </a:xfrm>
        </p:grpSpPr>
        <p:sp>
          <p:nvSpPr>
            <p:cNvPr id="4" name="Freeform 4"/>
            <p:cNvSpPr/>
            <p:nvPr/>
          </p:nvSpPr>
          <p:spPr>
            <a:xfrm>
              <a:off x="2116" y="0"/>
              <a:ext cx="808568" cy="609600"/>
            </a:xfrm>
            <a:custGeom>
              <a:avLst/>
              <a:gdLst/>
              <a:ahLst/>
              <a:cxnLst/>
              <a:rect l="l" t="t" r="r" b="b"/>
              <a:pathLst>
                <a:path w="808568" h="609600">
                  <a:moveTo>
                    <a:pt x="598775" y="0"/>
                  </a:moveTo>
                  <a:lnTo>
                    <a:pt x="6593" y="0"/>
                  </a:lnTo>
                  <a:cubicBezTo>
                    <a:pt x="4575" y="0"/>
                    <a:pt x="2680" y="970"/>
                    <a:pt x="1501" y="2607"/>
                  </a:cubicBezTo>
                  <a:cubicBezTo>
                    <a:pt x="321" y="4244"/>
                    <a:pt x="0" y="6348"/>
                    <a:pt x="638" y="8262"/>
                  </a:cubicBezTo>
                  <a:lnTo>
                    <a:pt x="198330" y="601338"/>
                  </a:lnTo>
                  <a:cubicBezTo>
                    <a:pt x="199975" y="606272"/>
                    <a:pt x="204592" y="609600"/>
                    <a:pt x="209793" y="609600"/>
                  </a:cubicBezTo>
                  <a:lnTo>
                    <a:pt x="801975" y="609600"/>
                  </a:lnTo>
                  <a:cubicBezTo>
                    <a:pt x="803993" y="609600"/>
                    <a:pt x="805888" y="608630"/>
                    <a:pt x="807067" y="606993"/>
                  </a:cubicBezTo>
                  <a:cubicBezTo>
                    <a:pt x="808247" y="605357"/>
                    <a:pt x="808568" y="603252"/>
                    <a:pt x="807930" y="601338"/>
                  </a:cubicBezTo>
                  <a:lnTo>
                    <a:pt x="610238" y="8262"/>
                  </a:lnTo>
                  <a:cubicBezTo>
                    <a:pt x="608593" y="3328"/>
                    <a:pt x="603976" y="0"/>
                    <a:pt x="59877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101600" y="-47625"/>
              <a:ext cx="609600" cy="657225"/>
            </a:xfrm>
            <a:prstGeom prst="rect">
              <a:avLst/>
            </a:prstGeom>
          </p:spPr>
          <p:txBody>
            <a:bodyPr lIns="50800" tIns="50800" rIns="50800" bIns="50800" rtlCol="0" anchor="ctr"/>
            <a:lstStyle/>
            <a:p>
              <a:pPr marL="0" lvl="0" indent="0" algn="ctr">
                <a:lnSpc>
                  <a:spcPts val="3639"/>
                </a:lnSpc>
                <a:spcBef>
                  <a:spcPct val="0"/>
                </a:spcBef>
              </a:pPr>
              <a:endParaRPr/>
            </a:p>
          </p:txBody>
        </p:sp>
      </p:grpSp>
      <p:grpSp>
        <p:nvGrpSpPr>
          <p:cNvPr id="6" name="Group 6"/>
          <p:cNvGrpSpPr/>
          <p:nvPr/>
        </p:nvGrpSpPr>
        <p:grpSpPr>
          <a:xfrm rot="1342074">
            <a:off x="10224309" y="502770"/>
            <a:ext cx="17039829" cy="13909682"/>
            <a:chOff x="0" y="0"/>
            <a:chExt cx="812800" cy="663492"/>
          </a:xfrm>
        </p:grpSpPr>
        <p:sp>
          <p:nvSpPr>
            <p:cNvPr id="7" name="Freeform 7"/>
            <p:cNvSpPr/>
            <p:nvPr/>
          </p:nvSpPr>
          <p:spPr>
            <a:xfrm rot="-1347480">
              <a:off x="-95908" y="-52464"/>
              <a:ext cx="1004615" cy="768420"/>
            </a:xfrm>
            <a:custGeom>
              <a:avLst/>
              <a:gdLst/>
              <a:ahLst/>
              <a:cxnLst/>
              <a:rect l="l" t="t" r="r" b="b"/>
              <a:pathLst>
                <a:path w="1004615" h="768420">
                  <a:moveTo>
                    <a:pt x="441248" y="0"/>
                  </a:moveTo>
                  <a:lnTo>
                    <a:pt x="1004616" y="232871"/>
                  </a:lnTo>
                  <a:lnTo>
                    <a:pt x="563368" y="768420"/>
                  </a:lnTo>
                  <a:lnTo>
                    <a:pt x="0" y="535549"/>
                  </a:lnTo>
                  <a:lnTo>
                    <a:pt x="441248" y="0"/>
                  </a:lnTo>
                  <a:close/>
                </a:path>
              </a:pathLst>
            </a:custGeom>
            <a:blipFill>
              <a:blip r:embed="rId4"/>
              <a:stretch>
                <a:fillRect l="-52916" t="-5981" r="-4970" b="-30770"/>
              </a:stretch>
            </a:blipFill>
          </p:spPr>
          <p:txBody>
            <a:bodyPr/>
            <a:lstStyle/>
            <a:p>
              <a:endParaRPr lang="en-IL"/>
            </a:p>
          </p:txBody>
        </p:sp>
      </p:grpSp>
      <p:sp>
        <p:nvSpPr>
          <p:cNvPr id="8" name="Freeform 8"/>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TextBox 9"/>
          <p:cNvSpPr txBox="1"/>
          <p:nvPr/>
        </p:nvSpPr>
        <p:spPr>
          <a:xfrm>
            <a:off x="1466242" y="1629828"/>
            <a:ext cx="10019372" cy="191858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OAGB IN SPECIAL POPULATIONS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61A41"/>
        </a:solidFill>
        <a:effectLst/>
      </p:bgPr>
    </p:bg>
    <p:spTree>
      <p:nvGrpSpPr>
        <p:cNvPr id="1" name=""/>
        <p:cNvGrpSpPr/>
        <p:nvPr/>
      </p:nvGrpSpPr>
      <p:grpSpPr>
        <a:xfrm>
          <a:off x="0" y="0"/>
          <a:ext cx="0" cy="0"/>
          <a:chOff x="0" y="0"/>
          <a:chExt cx="0" cy="0"/>
        </a:xfrm>
      </p:grpSpPr>
      <p:sp>
        <p:nvSpPr>
          <p:cNvPr id="2" name="Freeform 2"/>
          <p:cNvSpPr/>
          <p:nvPr/>
        </p:nvSpPr>
        <p:spPr>
          <a:xfrm flipH="1" flipV="1">
            <a:off x="-253459" y="-26601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203696" y="3562172"/>
            <a:ext cx="2341613" cy="193183"/>
          </a:xfrm>
          <a:custGeom>
            <a:avLst/>
            <a:gdLst/>
            <a:ahLst/>
            <a:cxnLst/>
            <a:rect l="l" t="t" r="r" b="b"/>
            <a:pathLst>
              <a:path w="2341613" h="193183">
                <a:moveTo>
                  <a:pt x="0" y="0"/>
                </a:moveTo>
                <a:lnTo>
                  <a:pt x="2341614" y="0"/>
                </a:lnTo>
                <a:lnTo>
                  <a:pt x="2341614" y="193183"/>
                </a:lnTo>
                <a:lnTo>
                  <a:pt x="0" y="19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4" name="Group 4"/>
          <p:cNvGrpSpPr/>
          <p:nvPr/>
        </p:nvGrpSpPr>
        <p:grpSpPr>
          <a:xfrm>
            <a:off x="8977395" y="0"/>
            <a:ext cx="7859844" cy="10287000"/>
            <a:chOff x="0" y="0"/>
            <a:chExt cx="2070082" cy="2709333"/>
          </a:xfrm>
        </p:grpSpPr>
        <p:sp>
          <p:nvSpPr>
            <p:cNvPr id="5" name="Freeform 5"/>
            <p:cNvSpPr/>
            <p:nvPr/>
          </p:nvSpPr>
          <p:spPr>
            <a:xfrm>
              <a:off x="0" y="0"/>
              <a:ext cx="2070082" cy="2709333"/>
            </a:xfrm>
            <a:custGeom>
              <a:avLst/>
              <a:gdLst/>
              <a:ahLst/>
              <a:cxnLst/>
              <a:rect l="l" t="t" r="r" b="b"/>
              <a:pathLst>
                <a:path w="2070082" h="2709333">
                  <a:moveTo>
                    <a:pt x="0" y="0"/>
                  </a:moveTo>
                  <a:lnTo>
                    <a:pt x="2070082" y="0"/>
                  </a:lnTo>
                  <a:lnTo>
                    <a:pt x="2070082" y="2709333"/>
                  </a:lnTo>
                  <a:lnTo>
                    <a:pt x="0" y="2709333"/>
                  </a:lnTo>
                  <a:close/>
                </a:path>
              </a:pathLst>
            </a:custGeom>
            <a:solidFill>
              <a:srgbClr val="FFFFFF"/>
            </a:solidFill>
          </p:spPr>
          <p:txBody>
            <a:bodyPr/>
            <a:lstStyle/>
            <a:p>
              <a:endParaRPr lang="en-IL"/>
            </a:p>
          </p:txBody>
        </p:sp>
        <p:sp>
          <p:nvSpPr>
            <p:cNvPr id="6" name="TextBox 6"/>
            <p:cNvSpPr txBox="1"/>
            <p:nvPr/>
          </p:nvSpPr>
          <p:spPr>
            <a:xfrm>
              <a:off x="0" y="-47625"/>
              <a:ext cx="2070082" cy="2756958"/>
            </a:xfrm>
            <a:prstGeom prst="rect">
              <a:avLst/>
            </a:prstGeom>
          </p:spPr>
          <p:txBody>
            <a:bodyPr lIns="50800" tIns="50800" rIns="50800" bIns="50800" rtlCol="0" anchor="ctr"/>
            <a:lstStyle/>
            <a:p>
              <a:pPr algn="ctr">
                <a:lnSpc>
                  <a:spcPts val="3639"/>
                </a:lnSpc>
              </a:pPr>
              <a:endParaRPr/>
            </a:p>
          </p:txBody>
        </p:sp>
      </p:grpSp>
      <p:grpSp>
        <p:nvGrpSpPr>
          <p:cNvPr id="7" name="Group 7"/>
          <p:cNvGrpSpPr/>
          <p:nvPr/>
        </p:nvGrpSpPr>
        <p:grpSpPr>
          <a:xfrm>
            <a:off x="9697721" y="1393203"/>
            <a:ext cx="6419192" cy="6878932"/>
            <a:chOff x="0" y="0"/>
            <a:chExt cx="812800" cy="871012"/>
          </a:xfrm>
        </p:grpSpPr>
        <p:sp>
          <p:nvSpPr>
            <p:cNvPr id="8" name="Freeform 8"/>
            <p:cNvSpPr/>
            <p:nvPr/>
          </p:nvSpPr>
          <p:spPr>
            <a:xfrm>
              <a:off x="0" y="0"/>
              <a:ext cx="812800" cy="871012"/>
            </a:xfrm>
            <a:custGeom>
              <a:avLst/>
              <a:gdLst/>
              <a:ahLst/>
              <a:cxnLst/>
              <a:rect l="l" t="t" r="r" b="b"/>
              <a:pathLst>
                <a:path w="812800" h="871012">
                  <a:moveTo>
                    <a:pt x="27739" y="0"/>
                  </a:moveTo>
                  <a:lnTo>
                    <a:pt x="785061" y="0"/>
                  </a:lnTo>
                  <a:cubicBezTo>
                    <a:pt x="800381" y="0"/>
                    <a:pt x="812800" y="12419"/>
                    <a:pt x="812800" y="27739"/>
                  </a:cubicBezTo>
                  <a:lnTo>
                    <a:pt x="812800" y="843273"/>
                  </a:lnTo>
                  <a:cubicBezTo>
                    <a:pt x="812800" y="858593"/>
                    <a:pt x="800381" y="871012"/>
                    <a:pt x="785061" y="871012"/>
                  </a:cubicBezTo>
                  <a:lnTo>
                    <a:pt x="27739" y="871012"/>
                  </a:lnTo>
                  <a:cubicBezTo>
                    <a:pt x="12419" y="871012"/>
                    <a:pt x="0" y="858593"/>
                    <a:pt x="0" y="843273"/>
                  </a:cubicBezTo>
                  <a:lnTo>
                    <a:pt x="0" y="27739"/>
                  </a:lnTo>
                  <a:cubicBezTo>
                    <a:pt x="0" y="12419"/>
                    <a:pt x="12419" y="0"/>
                    <a:pt x="27739" y="0"/>
                  </a:cubicBezTo>
                  <a:close/>
                </a:path>
              </a:pathLst>
            </a:custGeom>
            <a:blipFill>
              <a:blip r:embed="rId6"/>
              <a:stretch>
                <a:fillRect t="-6031" b="-6031"/>
              </a:stretch>
            </a:blipFill>
          </p:spPr>
          <p:txBody>
            <a:bodyPr/>
            <a:lstStyle/>
            <a:p>
              <a:endParaRPr lang="en-IL"/>
            </a:p>
          </p:txBody>
        </p:sp>
      </p:grpSp>
      <p:sp>
        <p:nvSpPr>
          <p:cNvPr id="9" name="Freeform 9"/>
          <p:cNvSpPr/>
          <p:nvPr/>
        </p:nvSpPr>
        <p:spPr>
          <a:xfrm>
            <a:off x="11544974" y="3562172"/>
            <a:ext cx="6884598" cy="7200900"/>
          </a:xfrm>
          <a:custGeom>
            <a:avLst/>
            <a:gdLst/>
            <a:ahLst/>
            <a:cxnLst/>
            <a:rect l="l" t="t" r="r" b="b"/>
            <a:pathLst>
              <a:path w="6884598" h="7200900">
                <a:moveTo>
                  <a:pt x="0" y="0"/>
                </a:moveTo>
                <a:lnTo>
                  <a:pt x="6884598" y="0"/>
                </a:lnTo>
                <a:lnTo>
                  <a:pt x="6884598" y="7200900"/>
                </a:lnTo>
                <a:lnTo>
                  <a:pt x="0" y="7200900"/>
                </a:lnTo>
                <a:lnTo>
                  <a:pt x="0" y="0"/>
                </a:lnTo>
                <a:close/>
              </a:path>
            </a:pathLst>
          </a:custGeom>
          <a:blipFill>
            <a:blip r:embed="rId2">
              <a:alphaModFix amt="9999"/>
              <a:extLst>
                <a:ext uri="{96DAC541-7B7A-43D3-8B79-37D633B846F1}">
                  <asvg:svgBlip xmlns:asvg="http://schemas.microsoft.com/office/drawing/2016/SVG/main" r:embed="rId3"/>
                </a:ext>
              </a:extLst>
            </a:blip>
            <a:stretch>
              <a:fillRect/>
            </a:stretch>
          </a:blipFill>
        </p:spPr>
        <p:txBody>
          <a:bodyPr/>
          <a:lstStyle/>
          <a:p>
            <a:endParaRPr lang="en-IL"/>
          </a:p>
        </p:txBody>
      </p:sp>
      <p:sp>
        <p:nvSpPr>
          <p:cNvPr id="10" name="TextBox 10"/>
          <p:cNvSpPr txBox="1"/>
          <p:nvPr/>
        </p:nvSpPr>
        <p:spPr>
          <a:xfrm>
            <a:off x="1950148" y="3945855"/>
            <a:ext cx="6660452" cy="2612190"/>
          </a:xfrm>
          <a:prstGeom prst="rect">
            <a:avLst/>
          </a:prstGeom>
        </p:spPr>
        <p:txBody>
          <a:bodyPr lIns="0" tIns="0" rIns="0" bIns="0" rtlCol="0" anchor="t">
            <a:spAutoFit/>
          </a:bodyPr>
          <a:lstStyle/>
          <a:p>
            <a:pPr algn="l">
              <a:lnSpc>
                <a:spcPts val="4249"/>
              </a:lnSpc>
            </a:pPr>
            <a:r>
              <a:rPr lang="en-US" sz="1699" dirty="0">
                <a:solidFill>
                  <a:srgbClr val="FFFFFF"/>
                </a:solidFill>
                <a:latin typeface="Montserrat"/>
                <a:ea typeface="Montserrat"/>
                <a:cs typeface="Montserrat"/>
                <a:sym typeface="Montserrat"/>
              </a:rPr>
              <a:t>First described by Robert Rutledge in 1997</a:t>
            </a:r>
          </a:p>
          <a:p>
            <a:pPr algn="l">
              <a:lnSpc>
                <a:spcPts val="4249"/>
              </a:lnSpc>
            </a:pPr>
            <a:r>
              <a:rPr lang="en-US" sz="1699" dirty="0">
                <a:solidFill>
                  <a:srgbClr val="FFFFFF"/>
                </a:solidFill>
                <a:latin typeface="Montserrat"/>
                <a:ea typeface="Montserrat"/>
                <a:cs typeface="Montserrat"/>
                <a:sym typeface="Montserrat"/>
              </a:rPr>
              <a:t>Modified by </a:t>
            </a:r>
            <a:r>
              <a:rPr lang="en-US" sz="1699" dirty="0" err="1">
                <a:solidFill>
                  <a:srgbClr val="FFFFFF"/>
                </a:solidFill>
                <a:latin typeface="Montserrat"/>
                <a:ea typeface="Montserrat"/>
                <a:cs typeface="Montserrat"/>
                <a:sym typeface="Montserrat"/>
              </a:rPr>
              <a:t>Carabajo</a:t>
            </a:r>
            <a:r>
              <a:rPr lang="en-US" sz="1699" dirty="0">
                <a:solidFill>
                  <a:srgbClr val="FFFFFF"/>
                </a:solidFill>
                <a:latin typeface="Montserrat"/>
                <a:ea typeface="Montserrat"/>
                <a:cs typeface="Montserrat"/>
                <a:sym typeface="Montserrat"/>
              </a:rPr>
              <a:t> in 2005</a:t>
            </a:r>
          </a:p>
          <a:p>
            <a:pPr algn="l">
              <a:lnSpc>
                <a:spcPts val="4249"/>
              </a:lnSpc>
            </a:pPr>
            <a:r>
              <a:rPr lang="en-US" sz="1699" dirty="0">
                <a:solidFill>
                  <a:srgbClr val="FFFFFF"/>
                </a:solidFill>
                <a:latin typeface="Montserrat"/>
                <a:ea typeface="Montserrat"/>
                <a:cs typeface="Montserrat"/>
                <a:sym typeface="Montserrat"/>
              </a:rPr>
              <a:t>“Dark years”</a:t>
            </a:r>
          </a:p>
          <a:p>
            <a:pPr algn="l">
              <a:lnSpc>
                <a:spcPts val="4249"/>
              </a:lnSpc>
            </a:pPr>
            <a:r>
              <a:rPr lang="en-US" sz="1699" dirty="0">
                <a:solidFill>
                  <a:srgbClr val="FFFFFF"/>
                </a:solidFill>
                <a:latin typeface="Montserrat"/>
                <a:ea typeface="Montserrat"/>
                <a:cs typeface="Montserrat"/>
                <a:sym typeface="Montserrat"/>
              </a:rPr>
              <a:t>First IFSO consensus statement in Hamburg, 2019</a:t>
            </a:r>
          </a:p>
          <a:p>
            <a:pPr algn="l">
              <a:lnSpc>
                <a:spcPts val="4249"/>
              </a:lnSpc>
            </a:pPr>
            <a:r>
              <a:rPr lang="en-US" sz="1699" dirty="0">
                <a:solidFill>
                  <a:srgbClr val="FFFFFF"/>
                </a:solidFill>
                <a:latin typeface="Montserrat"/>
                <a:ea typeface="Montserrat"/>
                <a:cs typeface="Montserrat"/>
                <a:sym typeface="Montserrat"/>
              </a:rPr>
              <a:t>ASMBS consensus statement in 2024</a:t>
            </a:r>
          </a:p>
        </p:txBody>
      </p:sp>
      <p:sp>
        <p:nvSpPr>
          <p:cNvPr id="11" name="TextBox 11"/>
          <p:cNvSpPr txBox="1"/>
          <p:nvPr/>
        </p:nvSpPr>
        <p:spPr>
          <a:xfrm>
            <a:off x="1203696" y="1024462"/>
            <a:ext cx="3733979" cy="1918584"/>
          </a:xfrm>
          <a:prstGeom prst="rect">
            <a:avLst/>
          </a:prstGeom>
        </p:spPr>
        <p:txBody>
          <a:bodyPr lIns="0" tIns="0" rIns="0" bIns="0" rtlCol="0" anchor="t">
            <a:spAutoFit/>
          </a:bodyPr>
          <a:lstStyle/>
          <a:p>
            <a:pPr algn="l">
              <a:lnSpc>
                <a:spcPts val="7651"/>
              </a:lnSpc>
            </a:pPr>
            <a:r>
              <a:rPr lang="en-US" sz="5465" b="1">
                <a:solidFill>
                  <a:srgbClr val="FFFFFF"/>
                </a:solidFill>
                <a:latin typeface="Montserrat Bold"/>
                <a:ea typeface="Montserrat Bold"/>
                <a:cs typeface="Montserrat Bold"/>
                <a:sym typeface="Montserrat Bold"/>
              </a:rPr>
              <a:t>OAGB - HISTORY</a:t>
            </a:r>
          </a:p>
        </p:txBody>
      </p:sp>
      <p:sp>
        <p:nvSpPr>
          <p:cNvPr id="12" name="TextBox 12"/>
          <p:cNvSpPr txBox="1"/>
          <p:nvPr/>
        </p:nvSpPr>
        <p:spPr>
          <a:xfrm>
            <a:off x="714702" y="9779796"/>
            <a:ext cx="16122537" cy="319831"/>
          </a:xfrm>
          <a:prstGeom prst="rect">
            <a:avLst/>
          </a:prstGeom>
        </p:spPr>
        <p:txBody>
          <a:bodyPr wrap="square" lIns="0" tIns="0" rIns="0" bIns="0" rtlCol="0" anchor="t">
            <a:spAutoFit/>
          </a:bodyPr>
          <a:lstStyle/>
          <a:p>
            <a:pPr algn="ctr">
              <a:lnSpc>
                <a:spcPts val="2660"/>
              </a:lnSpc>
              <a:spcBef>
                <a:spcPct val="0"/>
              </a:spcBef>
            </a:pPr>
            <a:r>
              <a:rPr lang="en-US" sz="1900" dirty="0" err="1">
                <a:solidFill>
                  <a:srgbClr val="FFFFFF"/>
                </a:solidFill>
                <a:latin typeface="Montserrat"/>
                <a:ea typeface="Montserrat"/>
                <a:cs typeface="Montserrat"/>
                <a:sym typeface="Montserrat"/>
              </a:rPr>
              <a:t>Luque</a:t>
            </a:r>
            <a:r>
              <a:rPr lang="en-US" sz="1900" dirty="0">
                <a:solidFill>
                  <a:srgbClr val="FFFFFF"/>
                </a:solidFill>
                <a:latin typeface="Montserrat"/>
                <a:ea typeface="Montserrat"/>
                <a:cs typeface="Montserrat"/>
                <a:sym typeface="Montserrat"/>
              </a:rPr>
              <a:t>-de-León E et al. One Anastomosis Gastric Bypass (OAGB): the </a:t>
            </a:r>
            <a:r>
              <a:rPr lang="en-US" sz="1900" dirty="0">
                <a:solidFill>
                  <a:srgbClr val="000000"/>
                </a:solidFill>
                <a:latin typeface="Montserrat"/>
                <a:ea typeface="Montserrat"/>
                <a:cs typeface="Montserrat"/>
                <a:sym typeface="Montserrat"/>
              </a:rPr>
              <a:t>Story Behind a Name with 20 Years of History. </a:t>
            </a:r>
            <a:r>
              <a:rPr lang="en-US" sz="1900" dirty="0" err="1">
                <a:solidFill>
                  <a:srgbClr val="000000"/>
                </a:solidFill>
                <a:latin typeface="Montserrat"/>
                <a:ea typeface="Montserrat"/>
                <a:cs typeface="Montserrat"/>
                <a:sym typeface="Montserrat"/>
              </a:rPr>
              <a:t>Obes</a:t>
            </a:r>
            <a:r>
              <a:rPr lang="en-US" sz="1900" dirty="0">
                <a:solidFill>
                  <a:srgbClr val="000000"/>
                </a:solidFill>
                <a:latin typeface="Montserrat"/>
                <a:ea typeface="Montserrat"/>
                <a:cs typeface="Montserrat"/>
                <a:sym typeface="Montserrat"/>
              </a:rPr>
              <a:t> Surg. 2023</a:t>
            </a:r>
          </a:p>
        </p:txBody>
      </p:sp>
      <p:sp>
        <p:nvSpPr>
          <p:cNvPr id="13" name="Freeform 13"/>
          <p:cNvSpPr/>
          <p:nvPr/>
        </p:nvSpPr>
        <p:spPr>
          <a:xfrm>
            <a:off x="1687353" y="4206205"/>
            <a:ext cx="180246" cy="181455"/>
          </a:xfrm>
          <a:custGeom>
            <a:avLst/>
            <a:gdLst/>
            <a:ahLst/>
            <a:cxnLst/>
            <a:rect l="l" t="t" r="r" b="b"/>
            <a:pathLst>
              <a:path w="180246" h="181455">
                <a:moveTo>
                  <a:pt x="0" y="0"/>
                </a:moveTo>
                <a:lnTo>
                  <a:pt x="180245" y="0"/>
                </a:lnTo>
                <a:lnTo>
                  <a:pt x="180245" y="181455"/>
                </a:lnTo>
                <a:lnTo>
                  <a:pt x="0" y="181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4" name="Freeform 14"/>
          <p:cNvSpPr/>
          <p:nvPr/>
        </p:nvSpPr>
        <p:spPr>
          <a:xfrm>
            <a:off x="1687353" y="4717889"/>
            <a:ext cx="180246" cy="181455"/>
          </a:xfrm>
          <a:custGeom>
            <a:avLst/>
            <a:gdLst/>
            <a:ahLst/>
            <a:cxnLst/>
            <a:rect l="l" t="t" r="r" b="b"/>
            <a:pathLst>
              <a:path w="180246" h="181455">
                <a:moveTo>
                  <a:pt x="0" y="0"/>
                </a:moveTo>
                <a:lnTo>
                  <a:pt x="180245" y="0"/>
                </a:lnTo>
                <a:lnTo>
                  <a:pt x="180245" y="181455"/>
                </a:lnTo>
                <a:lnTo>
                  <a:pt x="0" y="181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5" name="Freeform 15"/>
          <p:cNvSpPr/>
          <p:nvPr/>
        </p:nvSpPr>
        <p:spPr>
          <a:xfrm>
            <a:off x="1687353" y="5251769"/>
            <a:ext cx="180246" cy="181455"/>
          </a:xfrm>
          <a:custGeom>
            <a:avLst/>
            <a:gdLst/>
            <a:ahLst/>
            <a:cxnLst/>
            <a:rect l="l" t="t" r="r" b="b"/>
            <a:pathLst>
              <a:path w="180246" h="181455">
                <a:moveTo>
                  <a:pt x="0" y="0"/>
                </a:moveTo>
                <a:lnTo>
                  <a:pt x="180245" y="0"/>
                </a:lnTo>
                <a:lnTo>
                  <a:pt x="180245" y="181456"/>
                </a:lnTo>
                <a:lnTo>
                  <a:pt x="0" y="181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6" name="Freeform 16"/>
          <p:cNvSpPr/>
          <p:nvPr/>
        </p:nvSpPr>
        <p:spPr>
          <a:xfrm>
            <a:off x="1687353" y="5785650"/>
            <a:ext cx="180246" cy="181455"/>
          </a:xfrm>
          <a:custGeom>
            <a:avLst/>
            <a:gdLst/>
            <a:ahLst/>
            <a:cxnLst/>
            <a:rect l="l" t="t" r="r" b="b"/>
            <a:pathLst>
              <a:path w="180246" h="181455">
                <a:moveTo>
                  <a:pt x="0" y="0"/>
                </a:moveTo>
                <a:lnTo>
                  <a:pt x="180245" y="0"/>
                </a:lnTo>
                <a:lnTo>
                  <a:pt x="180245" y="181455"/>
                </a:lnTo>
                <a:lnTo>
                  <a:pt x="0" y="18145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7" name="Freeform 17"/>
          <p:cNvSpPr/>
          <p:nvPr/>
        </p:nvSpPr>
        <p:spPr>
          <a:xfrm>
            <a:off x="1687353" y="6310005"/>
            <a:ext cx="180246" cy="181455"/>
          </a:xfrm>
          <a:custGeom>
            <a:avLst/>
            <a:gdLst/>
            <a:ahLst/>
            <a:cxnLst/>
            <a:rect l="l" t="t" r="r" b="b"/>
            <a:pathLst>
              <a:path w="180246" h="181455">
                <a:moveTo>
                  <a:pt x="0" y="0"/>
                </a:moveTo>
                <a:lnTo>
                  <a:pt x="180245" y="0"/>
                </a:lnTo>
                <a:lnTo>
                  <a:pt x="180245" y="181456"/>
                </a:lnTo>
                <a:lnTo>
                  <a:pt x="0" y="1814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5968513" y="2724619"/>
            <a:ext cx="10441971" cy="6393152"/>
            <a:chOff x="0" y="0"/>
            <a:chExt cx="2750149" cy="1683793"/>
          </a:xfrm>
        </p:grpSpPr>
        <p:sp>
          <p:nvSpPr>
            <p:cNvPr id="4" name="Freeform 4"/>
            <p:cNvSpPr/>
            <p:nvPr/>
          </p:nvSpPr>
          <p:spPr>
            <a:xfrm>
              <a:off x="0" y="0"/>
              <a:ext cx="2750149" cy="1683793"/>
            </a:xfrm>
            <a:custGeom>
              <a:avLst/>
              <a:gdLst/>
              <a:ahLst/>
              <a:cxnLst/>
              <a:rect l="l" t="t" r="r" b="b"/>
              <a:pathLst>
                <a:path w="2750149" h="1683793">
                  <a:moveTo>
                    <a:pt x="18536" y="0"/>
                  </a:moveTo>
                  <a:lnTo>
                    <a:pt x="2731613" y="0"/>
                  </a:lnTo>
                  <a:cubicBezTo>
                    <a:pt x="2736529" y="0"/>
                    <a:pt x="2741244" y="1953"/>
                    <a:pt x="2744720" y="5429"/>
                  </a:cubicBezTo>
                  <a:cubicBezTo>
                    <a:pt x="2748196" y="8905"/>
                    <a:pt x="2750149" y="13620"/>
                    <a:pt x="2750149" y="18536"/>
                  </a:cubicBezTo>
                  <a:lnTo>
                    <a:pt x="2750149" y="1665258"/>
                  </a:lnTo>
                  <a:cubicBezTo>
                    <a:pt x="2750149" y="1670173"/>
                    <a:pt x="2748196" y="1674888"/>
                    <a:pt x="2744720" y="1678364"/>
                  </a:cubicBezTo>
                  <a:cubicBezTo>
                    <a:pt x="2741244" y="1681840"/>
                    <a:pt x="2736529" y="1683793"/>
                    <a:pt x="2731613" y="1683793"/>
                  </a:cubicBezTo>
                  <a:lnTo>
                    <a:pt x="18536" y="1683793"/>
                  </a:lnTo>
                  <a:cubicBezTo>
                    <a:pt x="13620" y="1683793"/>
                    <a:pt x="8905" y="1681840"/>
                    <a:pt x="5429" y="1678364"/>
                  </a:cubicBezTo>
                  <a:cubicBezTo>
                    <a:pt x="1953" y="1674888"/>
                    <a:pt x="0" y="1670173"/>
                    <a:pt x="0" y="1665258"/>
                  </a:cubicBezTo>
                  <a:lnTo>
                    <a:pt x="0" y="18536"/>
                  </a:lnTo>
                  <a:cubicBezTo>
                    <a:pt x="0" y="13620"/>
                    <a:pt x="1953" y="8905"/>
                    <a:pt x="5429" y="5429"/>
                  </a:cubicBezTo>
                  <a:cubicBezTo>
                    <a:pt x="8905" y="1953"/>
                    <a:pt x="13620" y="0"/>
                    <a:pt x="18536"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750149" cy="1731418"/>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TextBox 7"/>
          <p:cNvSpPr txBox="1"/>
          <p:nvPr/>
        </p:nvSpPr>
        <p:spPr>
          <a:xfrm>
            <a:off x="1028700" y="4262120"/>
            <a:ext cx="4082563" cy="4245609"/>
          </a:xfrm>
          <a:prstGeom prst="rect">
            <a:avLst/>
          </a:prstGeom>
        </p:spPr>
        <p:txBody>
          <a:bodyPr lIns="0" tIns="0" rIns="0" bIns="0" rtlCol="0" anchor="t">
            <a:spAutoFit/>
          </a:bodyPr>
          <a:lstStyle/>
          <a:p>
            <a:pPr algn="l">
              <a:lnSpc>
                <a:spcPts val="3800"/>
              </a:lnSpc>
            </a:pPr>
            <a:r>
              <a:rPr lang="en-US" sz="1900">
                <a:solidFill>
                  <a:srgbClr val="000000"/>
                </a:solidFill>
                <a:latin typeface="Montserrat"/>
                <a:ea typeface="Montserrat"/>
                <a:cs typeface="Montserrat"/>
                <a:sym typeface="Montserrat"/>
              </a:rPr>
              <a:t>The results of the Pediatric Quality of Life Inventory Gastrointestinal Symptoms scale revealed significantly less food limitation and heartburn after OAGB compared to LSG (food limitation 71.63 vs 53.85 and heartburn 83.654 vs 61.6, P = 0.03 and P = 0.029, respectively).</a:t>
            </a:r>
          </a:p>
        </p:txBody>
      </p:sp>
      <p:sp>
        <p:nvSpPr>
          <p:cNvPr id="8" name="Freeform 8" descr="Upscale Image"/>
          <p:cNvSpPr/>
          <p:nvPr/>
        </p:nvSpPr>
        <p:spPr>
          <a:xfrm>
            <a:off x="6375056" y="3087970"/>
            <a:ext cx="9618765" cy="5659040"/>
          </a:xfrm>
          <a:custGeom>
            <a:avLst/>
            <a:gdLst/>
            <a:ahLst/>
            <a:cxnLst/>
            <a:rect l="l" t="t" r="r" b="b"/>
            <a:pathLst>
              <a:path w="9618765" h="5659040">
                <a:moveTo>
                  <a:pt x="0" y="0"/>
                </a:moveTo>
                <a:lnTo>
                  <a:pt x="9618765" y="0"/>
                </a:lnTo>
                <a:lnTo>
                  <a:pt x="9618765" y="5659040"/>
                </a:lnTo>
                <a:lnTo>
                  <a:pt x="0" y="5659040"/>
                </a:lnTo>
                <a:lnTo>
                  <a:pt x="0" y="0"/>
                </a:lnTo>
                <a:close/>
              </a:path>
            </a:pathLst>
          </a:custGeom>
          <a:blipFill>
            <a:blip r:embed="rId4"/>
            <a:stretch>
              <a:fillRect/>
            </a:stretch>
          </a:blipFill>
        </p:spPr>
        <p:txBody>
          <a:bodyPr/>
          <a:lstStyle/>
          <a:p>
            <a:endParaRPr lang="en-IL"/>
          </a:p>
        </p:txBody>
      </p:sp>
      <p:sp>
        <p:nvSpPr>
          <p:cNvPr id="9" name="Freeform 9"/>
          <p:cNvSpPr/>
          <p:nvPr/>
        </p:nvSpPr>
        <p:spPr>
          <a:xfrm>
            <a:off x="1028700" y="1028700"/>
            <a:ext cx="8923652" cy="2565550"/>
          </a:xfrm>
          <a:custGeom>
            <a:avLst/>
            <a:gdLst/>
            <a:ahLst/>
            <a:cxnLst/>
            <a:rect l="l" t="t" r="r" b="b"/>
            <a:pathLst>
              <a:path w="8923652" h="2565550">
                <a:moveTo>
                  <a:pt x="0" y="0"/>
                </a:moveTo>
                <a:lnTo>
                  <a:pt x="8923652" y="0"/>
                </a:lnTo>
                <a:lnTo>
                  <a:pt x="8923652" y="2565550"/>
                </a:lnTo>
                <a:lnTo>
                  <a:pt x="0" y="2565550"/>
                </a:lnTo>
                <a:lnTo>
                  <a:pt x="0" y="0"/>
                </a:lnTo>
                <a:close/>
              </a:path>
            </a:pathLst>
          </a:custGeom>
          <a:blipFill>
            <a:blip r:embed="rId5"/>
            <a:stretch>
              <a:fillRect/>
            </a:stretch>
          </a:blipFill>
          <a:ln w="38100" cap="sq">
            <a:solidFill>
              <a:srgbClr val="000000"/>
            </a:solidFill>
            <a:prstDash val="solid"/>
            <a:miter/>
          </a:ln>
        </p:spPr>
        <p:txBody>
          <a:bodyPr/>
          <a:lstStyle/>
          <a:p>
            <a:endParaRPr lang="en-IL"/>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801695" y="4218575"/>
            <a:ext cx="8208223" cy="5039725"/>
            <a:chOff x="0" y="0"/>
            <a:chExt cx="2161836" cy="1327335"/>
          </a:xfrm>
        </p:grpSpPr>
        <p:sp>
          <p:nvSpPr>
            <p:cNvPr id="4" name="Freeform 4"/>
            <p:cNvSpPr/>
            <p:nvPr/>
          </p:nvSpPr>
          <p:spPr>
            <a:xfrm>
              <a:off x="0" y="0"/>
              <a:ext cx="2161836" cy="1327335"/>
            </a:xfrm>
            <a:custGeom>
              <a:avLst/>
              <a:gdLst/>
              <a:ahLst/>
              <a:cxnLst/>
              <a:rect l="l" t="t" r="r" b="b"/>
              <a:pathLst>
                <a:path w="2161836" h="1327335">
                  <a:moveTo>
                    <a:pt x="23580" y="0"/>
                  </a:moveTo>
                  <a:lnTo>
                    <a:pt x="2138257" y="0"/>
                  </a:lnTo>
                  <a:cubicBezTo>
                    <a:pt x="2144510" y="0"/>
                    <a:pt x="2150508" y="2484"/>
                    <a:pt x="2154930" y="6906"/>
                  </a:cubicBezTo>
                  <a:cubicBezTo>
                    <a:pt x="2159352" y="11328"/>
                    <a:pt x="2161836" y="17326"/>
                    <a:pt x="2161836" y="23580"/>
                  </a:cubicBezTo>
                  <a:lnTo>
                    <a:pt x="2161836" y="1303755"/>
                  </a:lnTo>
                  <a:cubicBezTo>
                    <a:pt x="2161836" y="1316778"/>
                    <a:pt x="2151279" y="1327335"/>
                    <a:pt x="2138257" y="1327335"/>
                  </a:cubicBezTo>
                  <a:lnTo>
                    <a:pt x="23580" y="1327335"/>
                  </a:lnTo>
                  <a:cubicBezTo>
                    <a:pt x="10557" y="1327335"/>
                    <a:pt x="0" y="1316778"/>
                    <a:pt x="0" y="1303755"/>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161836" cy="137496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7" name="Group 7"/>
          <p:cNvGrpSpPr/>
          <p:nvPr/>
        </p:nvGrpSpPr>
        <p:grpSpPr>
          <a:xfrm>
            <a:off x="9278083" y="4218575"/>
            <a:ext cx="8208223" cy="5039725"/>
            <a:chOff x="0" y="0"/>
            <a:chExt cx="2161836" cy="1327335"/>
          </a:xfrm>
        </p:grpSpPr>
        <p:sp>
          <p:nvSpPr>
            <p:cNvPr id="8" name="Freeform 8"/>
            <p:cNvSpPr/>
            <p:nvPr/>
          </p:nvSpPr>
          <p:spPr>
            <a:xfrm>
              <a:off x="0" y="0"/>
              <a:ext cx="2161836" cy="1327335"/>
            </a:xfrm>
            <a:custGeom>
              <a:avLst/>
              <a:gdLst/>
              <a:ahLst/>
              <a:cxnLst/>
              <a:rect l="l" t="t" r="r" b="b"/>
              <a:pathLst>
                <a:path w="2161836" h="1327335">
                  <a:moveTo>
                    <a:pt x="23580" y="0"/>
                  </a:moveTo>
                  <a:lnTo>
                    <a:pt x="2138257" y="0"/>
                  </a:lnTo>
                  <a:cubicBezTo>
                    <a:pt x="2144510" y="0"/>
                    <a:pt x="2150508" y="2484"/>
                    <a:pt x="2154930" y="6906"/>
                  </a:cubicBezTo>
                  <a:cubicBezTo>
                    <a:pt x="2159352" y="11328"/>
                    <a:pt x="2161836" y="17326"/>
                    <a:pt x="2161836" y="23580"/>
                  </a:cubicBezTo>
                  <a:lnTo>
                    <a:pt x="2161836" y="1303755"/>
                  </a:lnTo>
                  <a:cubicBezTo>
                    <a:pt x="2161836" y="1316778"/>
                    <a:pt x="2151279" y="1327335"/>
                    <a:pt x="2138257" y="1327335"/>
                  </a:cubicBezTo>
                  <a:lnTo>
                    <a:pt x="23580" y="1327335"/>
                  </a:lnTo>
                  <a:cubicBezTo>
                    <a:pt x="10557" y="1327335"/>
                    <a:pt x="0" y="1316778"/>
                    <a:pt x="0" y="1303755"/>
                  </a:cubicBezTo>
                  <a:lnTo>
                    <a:pt x="0" y="23580"/>
                  </a:lnTo>
                  <a:cubicBezTo>
                    <a:pt x="0" y="10557"/>
                    <a:pt x="10557" y="0"/>
                    <a:pt x="23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9" name="TextBox 9"/>
            <p:cNvSpPr txBox="1"/>
            <p:nvPr/>
          </p:nvSpPr>
          <p:spPr>
            <a:xfrm>
              <a:off x="0" y="-47625"/>
              <a:ext cx="2161836" cy="137496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10" name="Freeform 10"/>
          <p:cNvSpPr/>
          <p:nvPr/>
        </p:nvSpPr>
        <p:spPr>
          <a:xfrm>
            <a:off x="4532796" y="415308"/>
            <a:ext cx="9222409" cy="3550627"/>
          </a:xfrm>
          <a:custGeom>
            <a:avLst/>
            <a:gdLst/>
            <a:ahLst/>
            <a:cxnLst/>
            <a:rect l="l" t="t" r="r" b="b"/>
            <a:pathLst>
              <a:path w="9222409" h="3550627">
                <a:moveTo>
                  <a:pt x="0" y="0"/>
                </a:moveTo>
                <a:lnTo>
                  <a:pt x="9222408" y="0"/>
                </a:lnTo>
                <a:lnTo>
                  <a:pt x="9222408" y="3550627"/>
                </a:lnTo>
                <a:lnTo>
                  <a:pt x="0" y="3550627"/>
                </a:lnTo>
                <a:lnTo>
                  <a:pt x="0" y="0"/>
                </a:lnTo>
                <a:close/>
              </a:path>
            </a:pathLst>
          </a:custGeom>
          <a:blipFill>
            <a:blip r:embed="rId4"/>
            <a:stretch>
              <a:fillRect/>
            </a:stretch>
          </a:blipFill>
          <a:ln w="38100" cap="sq">
            <a:solidFill>
              <a:srgbClr val="000000"/>
            </a:solidFill>
            <a:prstDash val="solid"/>
            <a:miter/>
          </a:ln>
        </p:spPr>
        <p:txBody>
          <a:bodyPr/>
          <a:lstStyle/>
          <a:p>
            <a:endParaRPr lang="en-IL"/>
          </a:p>
        </p:txBody>
      </p:sp>
      <p:sp>
        <p:nvSpPr>
          <p:cNvPr id="11" name="Freeform 11"/>
          <p:cNvSpPr/>
          <p:nvPr/>
        </p:nvSpPr>
        <p:spPr>
          <a:xfrm>
            <a:off x="1028700" y="4557886"/>
            <a:ext cx="7787683" cy="4361102"/>
          </a:xfrm>
          <a:custGeom>
            <a:avLst/>
            <a:gdLst/>
            <a:ahLst/>
            <a:cxnLst/>
            <a:rect l="l" t="t" r="r" b="b"/>
            <a:pathLst>
              <a:path w="7787683" h="4361102">
                <a:moveTo>
                  <a:pt x="0" y="0"/>
                </a:moveTo>
                <a:lnTo>
                  <a:pt x="7787683" y="0"/>
                </a:lnTo>
                <a:lnTo>
                  <a:pt x="7787683" y="4361102"/>
                </a:lnTo>
                <a:lnTo>
                  <a:pt x="0" y="4361102"/>
                </a:lnTo>
                <a:lnTo>
                  <a:pt x="0" y="0"/>
                </a:lnTo>
                <a:close/>
              </a:path>
            </a:pathLst>
          </a:custGeom>
          <a:blipFill>
            <a:blip r:embed="rId5"/>
            <a:stretch>
              <a:fillRect/>
            </a:stretch>
          </a:blipFill>
        </p:spPr>
        <p:txBody>
          <a:bodyPr/>
          <a:lstStyle/>
          <a:p>
            <a:endParaRPr lang="en-IL"/>
          </a:p>
        </p:txBody>
      </p:sp>
      <p:sp>
        <p:nvSpPr>
          <p:cNvPr id="12" name="Freeform 12"/>
          <p:cNvSpPr/>
          <p:nvPr/>
        </p:nvSpPr>
        <p:spPr>
          <a:xfrm>
            <a:off x="9932489" y="4306396"/>
            <a:ext cx="6899409" cy="4864083"/>
          </a:xfrm>
          <a:custGeom>
            <a:avLst/>
            <a:gdLst/>
            <a:ahLst/>
            <a:cxnLst/>
            <a:rect l="l" t="t" r="r" b="b"/>
            <a:pathLst>
              <a:path w="6899409" h="4864083">
                <a:moveTo>
                  <a:pt x="0" y="0"/>
                </a:moveTo>
                <a:lnTo>
                  <a:pt x="6899410" y="0"/>
                </a:lnTo>
                <a:lnTo>
                  <a:pt x="6899410" y="4864083"/>
                </a:lnTo>
                <a:lnTo>
                  <a:pt x="0" y="4864083"/>
                </a:lnTo>
                <a:lnTo>
                  <a:pt x="0" y="0"/>
                </a:lnTo>
                <a:close/>
              </a:path>
            </a:pathLst>
          </a:custGeom>
          <a:blipFill>
            <a:blip r:embed="rId6"/>
            <a:stretch>
              <a:fillRect/>
            </a:stretch>
          </a:blipFill>
        </p:spPr>
        <p:txBody>
          <a:bodyPr/>
          <a:lstStyle/>
          <a:p>
            <a:endParaRPr lang="en-IL"/>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043309" y="846377"/>
            <a:ext cx="11301259" cy="3107846"/>
          </a:xfrm>
          <a:custGeom>
            <a:avLst/>
            <a:gdLst/>
            <a:ahLst/>
            <a:cxnLst/>
            <a:rect l="l" t="t" r="r" b="b"/>
            <a:pathLst>
              <a:path w="11301259" h="3107846">
                <a:moveTo>
                  <a:pt x="0" y="0"/>
                </a:moveTo>
                <a:lnTo>
                  <a:pt x="11301258" y="0"/>
                </a:lnTo>
                <a:lnTo>
                  <a:pt x="11301258" y="3107846"/>
                </a:lnTo>
                <a:lnTo>
                  <a:pt x="0" y="3107846"/>
                </a:lnTo>
                <a:lnTo>
                  <a:pt x="0" y="0"/>
                </a:lnTo>
                <a:close/>
              </a:path>
            </a:pathLst>
          </a:custGeom>
          <a:blipFill>
            <a:blip r:embed="rId4"/>
            <a:stretch>
              <a:fillRect/>
            </a:stretch>
          </a:blipFill>
          <a:ln w="38100" cap="sq">
            <a:solidFill>
              <a:srgbClr val="000000"/>
            </a:solidFill>
            <a:prstDash val="solid"/>
            <a:miter/>
          </a:ln>
        </p:spPr>
        <p:txBody>
          <a:bodyPr/>
          <a:lstStyle/>
          <a:p>
            <a:endParaRPr lang="en-IL"/>
          </a:p>
        </p:txBody>
      </p:sp>
      <p:grpSp>
        <p:nvGrpSpPr>
          <p:cNvPr id="4" name="Group 4"/>
          <p:cNvGrpSpPr/>
          <p:nvPr/>
        </p:nvGrpSpPr>
        <p:grpSpPr>
          <a:xfrm>
            <a:off x="8912829" y="3188970"/>
            <a:ext cx="7736871" cy="6571151"/>
            <a:chOff x="0" y="0"/>
            <a:chExt cx="2037695" cy="1730674"/>
          </a:xfrm>
        </p:grpSpPr>
        <p:sp>
          <p:nvSpPr>
            <p:cNvPr id="5" name="Freeform 5"/>
            <p:cNvSpPr/>
            <p:nvPr/>
          </p:nvSpPr>
          <p:spPr>
            <a:xfrm>
              <a:off x="0" y="0"/>
              <a:ext cx="2037694" cy="1730673"/>
            </a:xfrm>
            <a:custGeom>
              <a:avLst/>
              <a:gdLst/>
              <a:ahLst/>
              <a:cxnLst/>
              <a:rect l="l" t="t" r="r" b="b"/>
              <a:pathLst>
                <a:path w="2037694" h="1730673">
                  <a:moveTo>
                    <a:pt x="25016" y="0"/>
                  </a:moveTo>
                  <a:lnTo>
                    <a:pt x="2012678" y="0"/>
                  </a:lnTo>
                  <a:cubicBezTo>
                    <a:pt x="2019313" y="0"/>
                    <a:pt x="2025676" y="2636"/>
                    <a:pt x="2030367" y="7327"/>
                  </a:cubicBezTo>
                  <a:cubicBezTo>
                    <a:pt x="2035059" y="12019"/>
                    <a:pt x="2037694" y="18382"/>
                    <a:pt x="2037694" y="25016"/>
                  </a:cubicBezTo>
                  <a:lnTo>
                    <a:pt x="2037694" y="1705657"/>
                  </a:lnTo>
                  <a:cubicBezTo>
                    <a:pt x="2037694" y="1712292"/>
                    <a:pt x="2035059" y="1718655"/>
                    <a:pt x="2030367" y="1723346"/>
                  </a:cubicBezTo>
                  <a:cubicBezTo>
                    <a:pt x="2025676" y="1728038"/>
                    <a:pt x="2019313" y="1730673"/>
                    <a:pt x="2012678" y="1730673"/>
                  </a:cubicBezTo>
                  <a:lnTo>
                    <a:pt x="25016" y="1730673"/>
                  </a:lnTo>
                  <a:cubicBezTo>
                    <a:pt x="18382" y="1730673"/>
                    <a:pt x="12019" y="1728038"/>
                    <a:pt x="7327" y="1723346"/>
                  </a:cubicBezTo>
                  <a:cubicBezTo>
                    <a:pt x="2636" y="1718655"/>
                    <a:pt x="0" y="1712292"/>
                    <a:pt x="0" y="1705657"/>
                  </a:cubicBezTo>
                  <a:lnTo>
                    <a:pt x="0" y="25016"/>
                  </a:lnTo>
                  <a:cubicBezTo>
                    <a:pt x="0" y="18382"/>
                    <a:pt x="2636" y="12019"/>
                    <a:pt x="7327" y="7327"/>
                  </a:cubicBezTo>
                  <a:cubicBezTo>
                    <a:pt x="12019" y="2636"/>
                    <a:pt x="18382" y="0"/>
                    <a:pt x="25016"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6" name="TextBox 6"/>
            <p:cNvSpPr txBox="1"/>
            <p:nvPr/>
          </p:nvSpPr>
          <p:spPr>
            <a:xfrm>
              <a:off x="0" y="-47625"/>
              <a:ext cx="2037695" cy="1778299"/>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7" name="Freeform 7"/>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8" name="Freeform 8"/>
          <p:cNvSpPr/>
          <p:nvPr/>
        </p:nvSpPr>
        <p:spPr>
          <a:xfrm>
            <a:off x="9144000" y="3410850"/>
            <a:ext cx="7240640" cy="6127391"/>
          </a:xfrm>
          <a:custGeom>
            <a:avLst/>
            <a:gdLst/>
            <a:ahLst/>
            <a:cxnLst/>
            <a:rect l="l" t="t" r="r" b="b"/>
            <a:pathLst>
              <a:path w="7240640" h="6127391">
                <a:moveTo>
                  <a:pt x="0" y="0"/>
                </a:moveTo>
                <a:lnTo>
                  <a:pt x="7240640" y="0"/>
                </a:lnTo>
                <a:lnTo>
                  <a:pt x="7240640" y="6127391"/>
                </a:lnTo>
                <a:lnTo>
                  <a:pt x="0" y="6127391"/>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92758" y="-127992"/>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rot="3493449">
            <a:off x="3474022" y="5744003"/>
            <a:ext cx="22224771" cy="16668578"/>
            <a:chOff x="0" y="0"/>
            <a:chExt cx="812800" cy="609600"/>
          </a:xfrm>
        </p:grpSpPr>
        <p:sp>
          <p:nvSpPr>
            <p:cNvPr id="4" name="Freeform 4"/>
            <p:cNvSpPr/>
            <p:nvPr/>
          </p:nvSpPr>
          <p:spPr>
            <a:xfrm>
              <a:off x="2116" y="0"/>
              <a:ext cx="808568" cy="609600"/>
            </a:xfrm>
            <a:custGeom>
              <a:avLst/>
              <a:gdLst/>
              <a:ahLst/>
              <a:cxnLst/>
              <a:rect l="l" t="t" r="r" b="b"/>
              <a:pathLst>
                <a:path w="808568" h="609600">
                  <a:moveTo>
                    <a:pt x="598775" y="0"/>
                  </a:moveTo>
                  <a:lnTo>
                    <a:pt x="6593" y="0"/>
                  </a:lnTo>
                  <a:cubicBezTo>
                    <a:pt x="4575" y="0"/>
                    <a:pt x="2680" y="970"/>
                    <a:pt x="1501" y="2607"/>
                  </a:cubicBezTo>
                  <a:cubicBezTo>
                    <a:pt x="321" y="4244"/>
                    <a:pt x="0" y="6348"/>
                    <a:pt x="638" y="8262"/>
                  </a:cubicBezTo>
                  <a:lnTo>
                    <a:pt x="198330" y="601338"/>
                  </a:lnTo>
                  <a:cubicBezTo>
                    <a:pt x="199975" y="606272"/>
                    <a:pt x="204592" y="609600"/>
                    <a:pt x="209793" y="609600"/>
                  </a:cubicBezTo>
                  <a:lnTo>
                    <a:pt x="801975" y="609600"/>
                  </a:lnTo>
                  <a:cubicBezTo>
                    <a:pt x="803993" y="609600"/>
                    <a:pt x="805888" y="608630"/>
                    <a:pt x="807067" y="606993"/>
                  </a:cubicBezTo>
                  <a:cubicBezTo>
                    <a:pt x="808247" y="605357"/>
                    <a:pt x="808568" y="603252"/>
                    <a:pt x="807930" y="601338"/>
                  </a:cubicBezTo>
                  <a:lnTo>
                    <a:pt x="610238" y="8262"/>
                  </a:lnTo>
                  <a:cubicBezTo>
                    <a:pt x="608593" y="3328"/>
                    <a:pt x="603976" y="0"/>
                    <a:pt x="59877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101600" y="-47625"/>
              <a:ext cx="609600" cy="657225"/>
            </a:xfrm>
            <a:prstGeom prst="rect">
              <a:avLst/>
            </a:prstGeom>
          </p:spPr>
          <p:txBody>
            <a:bodyPr lIns="50800" tIns="50800" rIns="50800" bIns="50800" rtlCol="0" anchor="ctr"/>
            <a:lstStyle/>
            <a:p>
              <a:pPr marL="0" lvl="0" indent="0" algn="ctr">
                <a:lnSpc>
                  <a:spcPts val="3639"/>
                </a:lnSpc>
                <a:spcBef>
                  <a:spcPct val="0"/>
                </a:spcBef>
              </a:pPr>
              <a:endParaRPr/>
            </a:p>
          </p:txBody>
        </p:sp>
      </p:grpSp>
      <p:grpSp>
        <p:nvGrpSpPr>
          <p:cNvPr id="6" name="Group 6"/>
          <p:cNvGrpSpPr/>
          <p:nvPr/>
        </p:nvGrpSpPr>
        <p:grpSpPr>
          <a:xfrm rot="1342074">
            <a:off x="10224309" y="502770"/>
            <a:ext cx="17039829" cy="13909682"/>
            <a:chOff x="0" y="0"/>
            <a:chExt cx="812800" cy="663492"/>
          </a:xfrm>
        </p:grpSpPr>
        <p:sp>
          <p:nvSpPr>
            <p:cNvPr id="7" name="Freeform 7"/>
            <p:cNvSpPr/>
            <p:nvPr/>
          </p:nvSpPr>
          <p:spPr>
            <a:xfrm>
              <a:off x="0" y="0"/>
              <a:ext cx="812800" cy="663492"/>
            </a:xfrm>
            <a:custGeom>
              <a:avLst/>
              <a:gdLst/>
              <a:ahLst/>
              <a:cxnLst/>
              <a:rect l="l" t="t" r="r" b="b"/>
              <a:pathLst>
                <a:path w="812800" h="663492">
                  <a:moveTo>
                    <a:pt x="203200" y="0"/>
                  </a:moveTo>
                  <a:lnTo>
                    <a:pt x="812800" y="0"/>
                  </a:lnTo>
                  <a:lnTo>
                    <a:pt x="609600" y="663492"/>
                  </a:lnTo>
                  <a:lnTo>
                    <a:pt x="0" y="663492"/>
                  </a:lnTo>
                  <a:lnTo>
                    <a:pt x="203200" y="0"/>
                  </a:lnTo>
                  <a:close/>
                </a:path>
              </a:pathLst>
            </a:custGeom>
            <a:blipFill>
              <a:blip r:embed="rId4"/>
              <a:stretch>
                <a:fillRect l="-46531" t="-19595"/>
              </a:stretch>
            </a:blipFill>
          </p:spPr>
          <p:txBody>
            <a:bodyPr/>
            <a:lstStyle/>
            <a:p>
              <a:endParaRPr lang="en-IL"/>
            </a:p>
          </p:txBody>
        </p:sp>
      </p:grpSp>
      <p:sp>
        <p:nvSpPr>
          <p:cNvPr id="8" name="Freeform 8"/>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5">
              <a:alphaModFix amt="25000"/>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Freeform 9"/>
          <p:cNvSpPr/>
          <p:nvPr/>
        </p:nvSpPr>
        <p:spPr>
          <a:xfrm>
            <a:off x="1828800" y="1475010"/>
            <a:ext cx="7315200" cy="2203704"/>
          </a:xfrm>
          <a:custGeom>
            <a:avLst/>
            <a:gdLst/>
            <a:ahLst/>
            <a:cxnLst/>
            <a:rect l="l" t="t" r="r" b="b"/>
            <a:pathLst>
              <a:path w="7315200" h="2203704">
                <a:moveTo>
                  <a:pt x="0" y="0"/>
                </a:moveTo>
                <a:lnTo>
                  <a:pt x="7315200" y="0"/>
                </a:lnTo>
                <a:lnTo>
                  <a:pt x="7315200" y="2203704"/>
                </a:lnTo>
                <a:lnTo>
                  <a:pt x="0" y="220370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IL"/>
          </a:p>
        </p:txBody>
      </p:sp>
      <p:sp>
        <p:nvSpPr>
          <p:cNvPr id="10" name="TextBox 10"/>
          <p:cNvSpPr txBox="1"/>
          <p:nvPr/>
        </p:nvSpPr>
        <p:spPr>
          <a:xfrm>
            <a:off x="4134314" y="2241936"/>
            <a:ext cx="10019372" cy="94703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OAGB TAILORING</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2531079" y="4328899"/>
            <a:ext cx="14518671" cy="4383472"/>
            <a:chOff x="0" y="0"/>
            <a:chExt cx="3823848" cy="1154495"/>
          </a:xfrm>
        </p:grpSpPr>
        <p:sp>
          <p:nvSpPr>
            <p:cNvPr id="4" name="Freeform 4"/>
            <p:cNvSpPr/>
            <p:nvPr/>
          </p:nvSpPr>
          <p:spPr>
            <a:xfrm>
              <a:off x="0" y="0"/>
              <a:ext cx="3823848" cy="1154495"/>
            </a:xfrm>
            <a:custGeom>
              <a:avLst/>
              <a:gdLst/>
              <a:ahLst/>
              <a:cxnLst/>
              <a:rect l="l" t="t" r="r" b="b"/>
              <a:pathLst>
                <a:path w="3823848" h="1154495">
                  <a:moveTo>
                    <a:pt x="13331" y="0"/>
                  </a:moveTo>
                  <a:lnTo>
                    <a:pt x="3810517" y="0"/>
                  </a:lnTo>
                  <a:cubicBezTo>
                    <a:pt x="3817879" y="0"/>
                    <a:pt x="3823848" y="5968"/>
                    <a:pt x="3823848" y="13331"/>
                  </a:cubicBezTo>
                  <a:lnTo>
                    <a:pt x="3823848" y="1141164"/>
                  </a:lnTo>
                  <a:cubicBezTo>
                    <a:pt x="3823848" y="1148526"/>
                    <a:pt x="3817879" y="1154495"/>
                    <a:pt x="3810517" y="1154495"/>
                  </a:cubicBezTo>
                  <a:lnTo>
                    <a:pt x="13331" y="1154495"/>
                  </a:lnTo>
                  <a:cubicBezTo>
                    <a:pt x="9795" y="1154495"/>
                    <a:pt x="6405" y="1153090"/>
                    <a:pt x="3905" y="1150590"/>
                  </a:cubicBezTo>
                  <a:cubicBezTo>
                    <a:pt x="1405" y="1148090"/>
                    <a:pt x="0" y="1144699"/>
                    <a:pt x="0" y="1141164"/>
                  </a:cubicBezTo>
                  <a:lnTo>
                    <a:pt x="0" y="13331"/>
                  </a:lnTo>
                  <a:cubicBezTo>
                    <a:pt x="0" y="5968"/>
                    <a:pt x="5968" y="0"/>
                    <a:pt x="13331"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823848" cy="120212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1043309" y="808712"/>
            <a:ext cx="9848430" cy="3139187"/>
          </a:xfrm>
          <a:custGeom>
            <a:avLst/>
            <a:gdLst/>
            <a:ahLst/>
            <a:cxnLst/>
            <a:rect l="l" t="t" r="r" b="b"/>
            <a:pathLst>
              <a:path w="9848430" h="3139187">
                <a:moveTo>
                  <a:pt x="0" y="0"/>
                </a:moveTo>
                <a:lnTo>
                  <a:pt x="9848430" y="0"/>
                </a:lnTo>
                <a:lnTo>
                  <a:pt x="9848430" y="3139187"/>
                </a:lnTo>
                <a:lnTo>
                  <a:pt x="0" y="3139187"/>
                </a:lnTo>
                <a:lnTo>
                  <a:pt x="0" y="0"/>
                </a:lnTo>
                <a:close/>
              </a:path>
            </a:pathLst>
          </a:custGeom>
          <a:blipFill>
            <a:blip r:embed="rId4"/>
            <a:stretch>
              <a:fillRect/>
            </a:stretch>
          </a:blipFill>
          <a:ln w="38100" cap="sq">
            <a:solidFill>
              <a:srgbClr val="000000"/>
            </a:solidFill>
            <a:prstDash val="solid"/>
            <a:miter/>
          </a:ln>
        </p:spPr>
        <p:txBody>
          <a:bodyPr/>
          <a:lstStyle/>
          <a:p>
            <a:endParaRPr lang="en-IL"/>
          </a:p>
        </p:txBody>
      </p:sp>
      <p:sp>
        <p:nvSpPr>
          <p:cNvPr id="8" name="Freeform 8"/>
          <p:cNvSpPr/>
          <p:nvPr/>
        </p:nvSpPr>
        <p:spPr>
          <a:xfrm>
            <a:off x="2857550" y="4614173"/>
            <a:ext cx="13851337" cy="3774489"/>
          </a:xfrm>
          <a:custGeom>
            <a:avLst/>
            <a:gdLst/>
            <a:ahLst/>
            <a:cxnLst/>
            <a:rect l="l" t="t" r="r" b="b"/>
            <a:pathLst>
              <a:path w="13851337" h="3774489">
                <a:moveTo>
                  <a:pt x="0" y="0"/>
                </a:moveTo>
                <a:lnTo>
                  <a:pt x="13851338" y="0"/>
                </a:lnTo>
                <a:lnTo>
                  <a:pt x="13851338" y="3774490"/>
                </a:lnTo>
                <a:lnTo>
                  <a:pt x="0" y="3774490"/>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a:off x="5968513" y="4286719"/>
            <a:ext cx="11927871" cy="4697702"/>
            <a:chOff x="0" y="0"/>
            <a:chExt cx="3141497" cy="1237255"/>
          </a:xfrm>
        </p:grpSpPr>
        <p:sp>
          <p:nvSpPr>
            <p:cNvPr id="4" name="Freeform 4"/>
            <p:cNvSpPr/>
            <p:nvPr/>
          </p:nvSpPr>
          <p:spPr>
            <a:xfrm>
              <a:off x="0" y="0"/>
              <a:ext cx="3141497" cy="1237255"/>
            </a:xfrm>
            <a:custGeom>
              <a:avLst/>
              <a:gdLst/>
              <a:ahLst/>
              <a:cxnLst/>
              <a:rect l="l" t="t" r="r" b="b"/>
              <a:pathLst>
                <a:path w="3141497" h="1237255">
                  <a:moveTo>
                    <a:pt x="16227" y="0"/>
                  </a:moveTo>
                  <a:lnTo>
                    <a:pt x="3125270" y="0"/>
                  </a:lnTo>
                  <a:cubicBezTo>
                    <a:pt x="3134232" y="0"/>
                    <a:pt x="3141497" y="7265"/>
                    <a:pt x="3141497" y="16227"/>
                  </a:cubicBezTo>
                  <a:lnTo>
                    <a:pt x="3141497" y="1221028"/>
                  </a:lnTo>
                  <a:cubicBezTo>
                    <a:pt x="3141497" y="1229990"/>
                    <a:pt x="3134232" y="1237255"/>
                    <a:pt x="3125270" y="1237255"/>
                  </a:cubicBezTo>
                  <a:lnTo>
                    <a:pt x="16227" y="1237255"/>
                  </a:lnTo>
                  <a:cubicBezTo>
                    <a:pt x="7265" y="1237255"/>
                    <a:pt x="0" y="1229990"/>
                    <a:pt x="0" y="1221028"/>
                  </a:cubicBezTo>
                  <a:lnTo>
                    <a:pt x="0" y="16227"/>
                  </a:lnTo>
                  <a:cubicBezTo>
                    <a:pt x="0" y="7265"/>
                    <a:pt x="7265" y="0"/>
                    <a:pt x="16227"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3141497" cy="128488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7" name="Freeform 7"/>
          <p:cNvSpPr/>
          <p:nvPr/>
        </p:nvSpPr>
        <p:spPr>
          <a:xfrm>
            <a:off x="6274671" y="4661527"/>
            <a:ext cx="11301259" cy="4011947"/>
          </a:xfrm>
          <a:custGeom>
            <a:avLst/>
            <a:gdLst/>
            <a:ahLst/>
            <a:cxnLst/>
            <a:rect l="l" t="t" r="r" b="b"/>
            <a:pathLst>
              <a:path w="11301259" h="4011947">
                <a:moveTo>
                  <a:pt x="0" y="0"/>
                </a:moveTo>
                <a:lnTo>
                  <a:pt x="11301258" y="0"/>
                </a:lnTo>
                <a:lnTo>
                  <a:pt x="11301258" y="4011946"/>
                </a:lnTo>
                <a:lnTo>
                  <a:pt x="0" y="4011946"/>
                </a:lnTo>
                <a:lnTo>
                  <a:pt x="0" y="0"/>
                </a:lnTo>
                <a:close/>
              </a:path>
            </a:pathLst>
          </a:custGeom>
          <a:blipFill>
            <a:blip r:embed="rId4"/>
            <a:stretch>
              <a:fillRect/>
            </a:stretch>
          </a:blipFill>
        </p:spPr>
        <p:txBody>
          <a:bodyPr/>
          <a:lstStyle/>
          <a:p>
            <a:endParaRPr lang="en-IL"/>
          </a:p>
        </p:txBody>
      </p:sp>
      <p:sp>
        <p:nvSpPr>
          <p:cNvPr id="8" name="Freeform 8"/>
          <p:cNvSpPr/>
          <p:nvPr/>
        </p:nvSpPr>
        <p:spPr>
          <a:xfrm>
            <a:off x="2121771" y="444953"/>
            <a:ext cx="11301259" cy="3969567"/>
          </a:xfrm>
          <a:custGeom>
            <a:avLst/>
            <a:gdLst/>
            <a:ahLst/>
            <a:cxnLst/>
            <a:rect l="l" t="t" r="r" b="b"/>
            <a:pathLst>
              <a:path w="11301259" h="3969567">
                <a:moveTo>
                  <a:pt x="0" y="0"/>
                </a:moveTo>
                <a:lnTo>
                  <a:pt x="11301258" y="0"/>
                </a:lnTo>
                <a:lnTo>
                  <a:pt x="11301258" y="3969567"/>
                </a:lnTo>
                <a:lnTo>
                  <a:pt x="0" y="3969567"/>
                </a:lnTo>
                <a:lnTo>
                  <a:pt x="0" y="0"/>
                </a:lnTo>
                <a:close/>
              </a:path>
            </a:pathLst>
          </a:custGeom>
          <a:blipFill>
            <a:blip r:embed="rId5"/>
            <a:stretch>
              <a:fillRect/>
            </a:stretch>
          </a:blipFill>
          <a:ln w="38100" cap="sq">
            <a:solidFill>
              <a:srgbClr val="000000"/>
            </a:solidFill>
            <a:prstDash val="solid"/>
            <a:miter/>
          </a:ln>
        </p:spPr>
        <p:txBody>
          <a:bodyPr/>
          <a:lstStyle/>
          <a:p>
            <a:endParaRPr lang="en-IL"/>
          </a:p>
        </p:txBody>
      </p:sp>
      <p:sp>
        <p:nvSpPr>
          <p:cNvPr id="9" name="TextBox 9"/>
          <p:cNvSpPr txBox="1"/>
          <p:nvPr/>
        </p:nvSpPr>
        <p:spPr>
          <a:xfrm>
            <a:off x="1600200" y="5693960"/>
            <a:ext cx="3941840" cy="1766105"/>
          </a:xfrm>
          <a:prstGeom prst="rect">
            <a:avLst/>
          </a:prstGeom>
        </p:spPr>
        <p:txBody>
          <a:bodyPr lIns="0" tIns="0" rIns="0" bIns="0" rtlCol="0" anchor="t">
            <a:spAutoFit/>
          </a:bodyPr>
          <a:lstStyle/>
          <a:p>
            <a:pPr algn="l">
              <a:lnSpc>
                <a:spcPts val="4874"/>
              </a:lnSpc>
            </a:pPr>
            <a:r>
              <a:rPr lang="en-US" sz="2437">
                <a:solidFill>
                  <a:srgbClr val="000000"/>
                </a:solidFill>
                <a:latin typeface="Montserrat"/>
                <a:ea typeface="Montserrat"/>
                <a:cs typeface="Montserrat"/>
                <a:sym typeface="Montserrat"/>
              </a:rPr>
              <a:t>OAGB – shorter operative time, higher weight loss, no internal hernia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a:off x="1043309" y="626789"/>
            <a:ext cx="10057640" cy="4173921"/>
          </a:xfrm>
          <a:custGeom>
            <a:avLst/>
            <a:gdLst/>
            <a:ahLst/>
            <a:cxnLst/>
            <a:rect l="l" t="t" r="r" b="b"/>
            <a:pathLst>
              <a:path w="10057640" h="4173921">
                <a:moveTo>
                  <a:pt x="0" y="0"/>
                </a:moveTo>
                <a:lnTo>
                  <a:pt x="10057639" y="0"/>
                </a:lnTo>
                <a:lnTo>
                  <a:pt x="10057639" y="4173920"/>
                </a:lnTo>
                <a:lnTo>
                  <a:pt x="0" y="4173920"/>
                </a:lnTo>
                <a:lnTo>
                  <a:pt x="0" y="0"/>
                </a:lnTo>
                <a:close/>
              </a:path>
            </a:pathLst>
          </a:custGeom>
          <a:blipFill>
            <a:blip r:embed="rId4"/>
            <a:stretch>
              <a:fillRect/>
            </a:stretch>
          </a:blipFill>
          <a:ln w="38100" cap="sq">
            <a:solidFill>
              <a:srgbClr val="000000"/>
            </a:solidFill>
            <a:prstDash val="solid"/>
            <a:miter/>
          </a:ln>
        </p:spPr>
        <p:txBody>
          <a:bodyPr/>
          <a:lstStyle/>
          <a:p>
            <a:endParaRPr lang="en-IL"/>
          </a:p>
        </p:txBody>
      </p:sp>
      <p:grpSp>
        <p:nvGrpSpPr>
          <p:cNvPr id="5" name="Group 5"/>
          <p:cNvGrpSpPr/>
          <p:nvPr/>
        </p:nvGrpSpPr>
        <p:grpSpPr>
          <a:xfrm>
            <a:off x="5816113" y="4286719"/>
            <a:ext cx="12080271" cy="5535902"/>
            <a:chOff x="0" y="0"/>
            <a:chExt cx="3181635" cy="1458015"/>
          </a:xfrm>
        </p:grpSpPr>
        <p:sp>
          <p:nvSpPr>
            <p:cNvPr id="6" name="Freeform 6"/>
            <p:cNvSpPr/>
            <p:nvPr/>
          </p:nvSpPr>
          <p:spPr>
            <a:xfrm>
              <a:off x="0" y="0"/>
              <a:ext cx="3181635" cy="1458015"/>
            </a:xfrm>
            <a:custGeom>
              <a:avLst/>
              <a:gdLst/>
              <a:ahLst/>
              <a:cxnLst/>
              <a:rect l="l" t="t" r="r" b="b"/>
              <a:pathLst>
                <a:path w="3181635" h="1458015">
                  <a:moveTo>
                    <a:pt x="16022" y="0"/>
                  </a:moveTo>
                  <a:lnTo>
                    <a:pt x="3165613" y="0"/>
                  </a:lnTo>
                  <a:cubicBezTo>
                    <a:pt x="3174462" y="0"/>
                    <a:pt x="3181635" y="7173"/>
                    <a:pt x="3181635" y="16022"/>
                  </a:cubicBezTo>
                  <a:lnTo>
                    <a:pt x="3181635" y="1441994"/>
                  </a:lnTo>
                  <a:cubicBezTo>
                    <a:pt x="3181635" y="1450842"/>
                    <a:pt x="3174462" y="1458015"/>
                    <a:pt x="3165613" y="1458015"/>
                  </a:cubicBezTo>
                  <a:lnTo>
                    <a:pt x="16022" y="1458015"/>
                  </a:lnTo>
                  <a:cubicBezTo>
                    <a:pt x="7173" y="1458015"/>
                    <a:pt x="0" y="1450842"/>
                    <a:pt x="0" y="1441994"/>
                  </a:cubicBezTo>
                  <a:lnTo>
                    <a:pt x="0" y="16022"/>
                  </a:lnTo>
                  <a:cubicBezTo>
                    <a:pt x="0" y="7173"/>
                    <a:pt x="7173" y="0"/>
                    <a:pt x="16022"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7" name="TextBox 7"/>
            <p:cNvSpPr txBox="1"/>
            <p:nvPr/>
          </p:nvSpPr>
          <p:spPr>
            <a:xfrm>
              <a:off x="0" y="-47625"/>
              <a:ext cx="3181635" cy="1505640"/>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8" name="Freeform 8"/>
          <p:cNvSpPr/>
          <p:nvPr/>
        </p:nvSpPr>
        <p:spPr>
          <a:xfrm>
            <a:off x="6100774" y="4594205"/>
            <a:ext cx="11510950" cy="4920931"/>
          </a:xfrm>
          <a:custGeom>
            <a:avLst/>
            <a:gdLst/>
            <a:ahLst/>
            <a:cxnLst/>
            <a:rect l="l" t="t" r="r" b="b"/>
            <a:pathLst>
              <a:path w="11510950" h="4920931">
                <a:moveTo>
                  <a:pt x="0" y="0"/>
                </a:moveTo>
                <a:lnTo>
                  <a:pt x="11510950" y="0"/>
                </a:lnTo>
                <a:lnTo>
                  <a:pt x="11510950" y="4920931"/>
                </a:lnTo>
                <a:lnTo>
                  <a:pt x="0" y="4920931"/>
                </a:lnTo>
                <a:lnTo>
                  <a:pt x="0" y="0"/>
                </a:lnTo>
                <a:close/>
              </a:path>
            </a:pathLst>
          </a:custGeom>
          <a:blipFill>
            <a:blip r:embed="rId5"/>
            <a:stretch>
              <a:fillRect/>
            </a:stretch>
          </a:blipFill>
        </p:spPr>
        <p:txBody>
          <a:bodyPr/>
          <a:lstStyle/>
          <a:p>
            <a:endParaRPr lang="en-IL"/>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a:off x="1361938" y="8117341"/>
            <a:ext cx="3378601" cy="1512806"/>
          </a:xfrm>
          <a:custGeom>
            <a:avLst/>
            <a:gdLst/>
            <a:ahLst/>
            <a:cxnLst/>
            <a:rect l="l" t="t" r="r" b="b"/>
            <a:pathLst>
              <a:path w="3378601" h="1512806">
                <a:moveTo>
                  <a:pt x="0" y="0"/>
                </a:moveTo>
                <a:lnTo>
                  <a:pt x="3378601" y="0"/>
                </a:lnTo>
                <a:lnTo>
                  <a:pt x="3378601" y="1512806"/>
                </a:lnTo>
                <a:lnTo>
                  <a:pt x="0" y="1512806"/>
                </a:lnTo>
                <a:lnTo>
                  <a:pt x="0" y="0"/>
                </a:lnTo>
                <a:close/>
              </a:path>
            </a:pathLst>
          </a:custGeom>
          <a:blipFill>
            <a:blip r:embed="rId4"/>
            <a:stretch>
              <a:fillRect/>
            </a:stretch>
          </a:blipFill>
        </p:spPr>
        <p:txBody>
          <a:bodyPr/>
          <a:lstStyle/>
          <a:p>
            <a:endParaRPr lang="en-IL"/>
          </a:p>
        </p:txBody>
      </p:sp>
      <p:sp>
        <p:nvSpPr>
          <p:cNvPr id="5" name="Freeform 5"/>
          <p:cNvSpPr/>
          <p:nvPr/>
        </p:nvSpPr>
        <p:spPr>
          <a:xfrm>
            <a:off x="2439179" y="3297168"/>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6" name="Freeform 6"/>
          <p:cNvSpPr/>
          <p:nvPr/>
        </p:nvSpPr>
        <p:spPr>
          <a:xfrm>
            <a:off x="2439179" y="4097268"/>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7" name="Freeform 7"/>
          <p:cNvSpPr/>
          <p:nvPr/>
        </p:nvSpPr>
        <p:spPr>
          <a:xfrm>
            <a:off x="2439179" y="4935468"/>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8" name="Freeform 8"/>
          <p:cNvSpPr/>
          <p:nvPr/>
        </p:nvSpPr>
        <p:spPr>
          <a:xfrm>
            <a:off x="2439179" y="5773668"/>
            <a:ext cx="180246" cy="181455"/>
          </a:xfrm>
          <a:custGeom>
            <a:avLst/>
            <a:gdLst/>
            <a:ahLst/>
            <a:cxnLst/>
            <a:rect l="l" t="t" r="r" b="b"/>
            <a:pathLst>
              <a:path w="180246" h="181455">
                <a:moveTo>
                  <a:pt x="0" y="0"/>
                </a:moveTo>
                <a:lnTo>
                  <a:pt x="180246" y="0"/>
                </a:lnTo>
                <a:lnTo>
                  <a:pt x="180246" y="181456"/>
                </a:lnTo>
                <a:lnTo>
                  <a:pt x="0" y="18145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IL"/>
          </a:p>
        </p:txBody>
      </p:sp>
      <p:sp>
        <p:nvSpPr>
          <p:cNvPr id="9" name="Freeform 9"/>
          <p:cNvSpPr/>
          <p:nvPr/>
        </p:nvSpPr>
        <p:spPr>
          <a:xfrm>
            <a:off x="10212156" y="1100245"/>
            <a:ext cx="8158055" cy="8158055"/>
          </a:xfrm>
          <a:custGeom>
            <a:avLst/>
            <a:gdLst/>
            <a:ahLst/>
            <a:cxnLst/>
            <a:rect l="l" t="t" r="r" b="b"/>
            <a:pathLst>
              <a:path w="8158055" h="8158055">
                <a:moveTo>
                  <a:pt x="0" y="0"/>
                </a:moveTo>
                <a:lnTo>
                  <a:pt x="8158056" y="0"/>
                </a:lnTo>
                <a:lnTo>
                  <a:pt x="8158056" y="8158055"/>
                </a:lnTo>
                <a:lnTo>
                  <a:pt x="0" y="8158055"/>
                </a:lnTo>
                <a:lnTo>
                  <a:pt x="0" y="0"/>
                </a:lnTo>
                <a:close/>
              </a:path>
            </a:pathLst>
          </a:custGeom>
          <a:blipFill>
            <a:blip r:embed="rId7"/>
            <a:stretch>
              <a:fillRect/>
            </a:stretch>
          </a:blipFill>
        </p:spPr>
        <p:txBody>
          <a:bodyPr/>
          <a:lstStyle/>
          <a:p>
            <a:endParaRPr lang="en-IL"/>
          </a:p>
        </p:txBody>
      </p:sp>
      <p:sp>
        <p:nvSpPr>
          <p:cNvPr id="10" name="TextBox 10"/>
          <p:cNvSpPr txBox="1"/>
          <p:nvPr/>
        </p:nvSpPr>
        <p:spPr>
          <a:xfrm>
            <a:off x="1804173" y="1080705"/>
            <a:ext cx="5389959" cy="947034"/>
          </a:xfrm>
          <a:prstGeom prst="rect">
            <a:avLst/>
          </a:prstGeom>
        </p:spPr>
        <p:txBody>
          <a:bodyPr lIns="0" tIns="0" rIns="0" bIns="0" rtlCol="0" anchor="t">
            <a:spAutoFit/>
          </a:bodyPr>
          <a:lstStyle/>
          <a:p>
            <a:pPr marL="0" lvl="0" indent="0" algn="l">
              <a:lnSpc>
                <a:spcPts val="7651"/>
              </a:lnSpc>
              <a:spcBef>
                <a:spcPct val="0"/>
              </a:spcBef>
            </a:pPr>
            <a:r>
              <a:rPr lang="en-US" sz="5465" b="1" u="none" strike="noStrike">
                <a:solidFill>
                  <a:srgbClr val="0B2453"/>
                </a:solidFill>
                <a:latin typeface="Montserrat Bold"/>
                <a:ea typeface="Montserrat Bold"/>
                <a:cs typeface="Montserrat Bold"/>
                <a:sym typeface="Montserrat Bold"/>
              </a:rPr>
              <a:t>CONCLUSIONS</a:t>
            </a:r>
          </a:p>
        </p:txBody>
      </p:sp>
      <p:sp>
        <p:nvSpPr>
          <p:cNvPr id="11" name="TextBox 11"/>
          <p:cNvSpPr txBox="1"/>
          <p:nvPr/>
        </p:nvSpPr>
        <p:spPr>
          <a:xfrm>
            <a:off x="2738793" y="2874645"/>
            <a:ext cx="8310207" cy="3208186"/>
          </a:xfrm>
          <a:prstGeom prst="rect">
            <a:avLst/>
          </a:prstGeom>
        </p:spPr>
        <p:txBody>
          <a:bodyPr wrap="square" lIns="0" tIns="0" rIns="0" bIns="0" rtlCol="0" anchor="t">
            <a:spAutoFit/>
          </a:bodyPr>
          <a:lstStyle/>
          <a:p>
            <a:pPr algn="l">
              <a:lnSpc>
                <a:spcPts val="6499"/>
              </a:lnSpc>
            </a:pPr>
            <a:r>
              <a:rPr lang="en-US" sz="2599" dirty="0">
                <a:solidFill>
                  <a:srgbClr val="0B2453"/>
                </a:solidFill>
                <a:latin typeface="Montserrat"/>
                <a:ea typeface="Montserrat"/>
                <a:cs typeface="Montserrat"/>
                <a:sym typeface="Montserrat"/>
              </a:rPr>
              <a:t>OAGB is the first procedure in Israel</a:t>
            </a:r>
          </a:p>
          <a:p>
            <a:pPr algn="l">
              <a:lnSpc>
                <a:spcPts val="6499"/>
              </a:lnSpc>
            </a:pPr>
            <a:r>
              <a:rPr lang="en-US" sz="2599" dirty="0">
                <a:solidFill>
                  <a:srgbClr val="0B2453"/>
                </a:solidFill>
                <a:latin typeface="Montserrat"/>
                <a:ea typeface="Montserrat"/>
                <a:cs typeface="Montserrat"/>
                <a:sym typeface="Montserrat"/>
              </a:rPr>
              <a:t>And will continue to be for some time…</a:t>
            </a:r>
          </a:p>
          <a:p>
            <a:pPr algn="l">
              <a:lnSpc>
                <a:spcPts val="6499"/>
              </a:lnSpc>
            </a:pPr>
            <a:r>
              <a:rPr lang="en-US" sz="2599" dirty="0">
                <a:solidFill>
                  <a:srgbClr val="0B2453"/>
                </a:solidFill>
                <a:latin typeface="Montserrat"/>
                <a:ea typeface="Montserrat"/>
                <a:cs typeface="Montserrat"/>
                <a:sym typeface="Montserrat"/>
              </a:rPr>
              <a:t>Perhaps will be more popular </a:t>
            </a:r>
            <a:r>
              <a:rPr lang="en-US" sz="2599">
                <a:solidFill>
                  <a:srgbClr val="0B2453"/>
                </a:solidFill>
                <a:latin typeface="Montserrat"/>
                <a:ea typeface="Montserrat"/>
                <a:cs typeface="Montserrat"/>
                <a:sym typeface="Montserrat"/>
              </a:rPr>
              <a:t>in some </a:t>
            </a:r>
            <a:r>
              <a:rPr lang="en-US" sz="2599" dirty="0">
                <a:solidFill>
                  <a:srgbClr val="0B2453"/>
                </a:solidFill>
                <a:latin typeface="Montserrat"/>
                <a:ea typeface="Montserrat"/>
                <a:cs typeface="Montserrat"/>
                <a:sym typeface="Montserrat"/>
              </a:rPr>
              <a:t>countries</a:t>
            </a:r>
          </a:p>
          <a:p>
            <a:pPr algn="l">
              <a:lnSpc>
                <a:spcPts val="6499"/>
              </a:lnSpc>
            </a:pPr>
            <a:r>
              <a:rPr lang="en-US" sz="2599" dirty="0">
                <a:solidFill>
                  <a:srgbClr val="0B2453"/>
                </a:solidFill>
                <a:latin typeface="Montserrat"/>
                <a:ea typeface="Montserrat"/>
                <a:cs typeface="Montserrat"/>
                <a:sym typeface="Montserrat"/>
              </a:rPr>
              <a:t>Small country – good practices spread quickly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a:off x="7315200" y="4069277"/>
            <a:ext cx="10972800" cy="5917259"/>
          </a:xfrm>
          <a:custGeom>
            <a:avLst/>
            <a:gdLst/>
            <a:ahLst/>
            <a:cxnLst/>
            <a:rect l="l" t="t" r="r" b="b"/>
            <a:pathLst>
              <a:path w="11694978" h="7850254">
                <a:moveTo>
                  <a:pt x="0" y="0"/>
                </a:moveTo>
                <a:lnTo>
                  <a:pt x="11694978" y="0"/>
                </a:lnTo>
                <a:lnTo>
                  <a:pt x="11694978" y="7850254"/>
                </a:lnTo>
                <a:lnTo>
                  <a:pt x="0" y="7850254"/>
                </a:lnTo>
                <a:lnTo>
                  <a:pt x="0" y="0"/>
                </a:lnTo>
                <a:close/>
              </a:path>
            </a:pathLst>
          </a:custGeom>
          <a:blipFill>
            <a:blip r:embed="rId4"/>
            <a:stretch>
              <a:fillRect/>
            </a:stretch>
          </a:blipFill>
        </p:spPr>
        <p:txBody>
          <a:bodyPr/>
          <a:lstStyle/>
          <a:p>
            <a:endParaRPr lang="en-IL"/>
          </a:p>
        </p:txBody>
      </p:sp>
      <p:grpSp>
        <p:nvGrpSpPr>
          <p:cNvPr id="5" name="Group 5"/>
          <p:cNvGrpSpPr/>
          <p:nvPr/>
        </p:nvGrpSpPr>
        <p:grpSpPr>
          <a:xfrm>
            <a:off x="0" y="9986536"/>
            <a:ext cx="18288000" cy="300464"/>
            <a:chOff x="0" y="0"/>
            <a:chExt cx="4816593" cy="79135"/>
          </a:xfrm>
        </p:grpSpPr>
        <p:sp>
          <p:nvSpPr>
            <p:cNvPr id="6" name="Freeform 6"/>
            <p:cNvSpPr/>
            <p:nvPr/>
          </p:nvSpPr>
          <p:spPr>
            <a:xfrm>
              <a:off x="0" y="0"/>
              <a:ext cx="4816592" cy="79135"/>
            </a:xfrm>
            <a:custGeom>
              <a:avLst/>
              <a:gdLst/>
              <a:ahLst/>
              <a:cxnLst/>
              <a:rect l="l" t="t" r="r" b="b"/>
              <a:pathLst>
                <a:path w="4816592" h="79135">
                  <a:moveTo>
                    <a:pt x="0" y="0"/>
                  </a:moveTo>
                  <a:lnTo>
                    <a:pt x="4816592" y="0"/>
                  </a:lnTo>
                  <a:lnTo>
                    <a:pt x="4816592" y="79135"/>
                  </a:lnTo>
                  <a:lnTo>
                    <a:pt x="0" y="79135"/>
                  </a:lnTo>
                  <a:close/>
                </a:path>
              </a:pathLst>
            </a:custGeom>
            <a:solidFill>
              <a:srgbClr val="0B2453"/>
            </a:solidFill>
          </p:spPr>
          <p:txBody>
            <a:bodyPr/>
            <a:lstStyle/>
            <a:p>
              <a:endParaRPr lang="en-IL"/>
            </a:p>
          </p:txBody>
        </p:sp>
        <p:sp>
          <p:nvSpPr>
            <p:cNvPr id="7" name="TextBox 7"/>
            <p:cNvSpPr txBox="1"/>
            <p:nvPr/>
          </p:nvSpPr>
          <p:spPr>
            <a:xfrm>
              <a:off x="0" y="-38100"/>
              <a:ext cx="4816593" cy="117235"/>
            </a:xfrm>
            <a:prstGeom prst="rect">
              <a:avLst/>
            </a:prstGeom>
          </p:spPr>
          <p:txBody>
            <a:bodyPr lIns="50800" tIns="50800" rIns="50800" bIns="50800" rtlCol="0" anchor="ctr"/>
            <a:lstStyle/>
            <a:p>
              <a:pPr algn="ctr">
                <a:lnSpc>
                  <a:spcPts val="2659"/>
                </a:lnSpc>
                <a:spcBef>
                  <a:spcPct val="0"/>
                </a:spcBef>
              </a:pPr>
              <a:endParaRPr/>
            </a:p>
          </p:txBody>
        </p:sp>
      </p:grpSp>
      <p:sp>
        <p:nvSpPr>
          <p:cNvPr id="8" name="Freeform 8"/>
          <p:cNvSpPr/>
          <p:nvPr/>
        </p:nvSpPr>
        <p:spPr>
          <a:xfrm>
            <a:off x="1028700" y="7520267"/>
            <a:ext cx="5140194" cy="1962922"/>
          </a:xfrm>
          <a:custGeom>
            <a:avLst/>
            <a:gdLst/>
            <a:ahLst/>
            <a:cxnLst/>
            <a:rect l="l" t="t" r="r" b="b"/>
            <a:pathLst>
              <a:path w="5140194" h="1962922">
                <a:moveTo>
                  <a:pt x="0" y="0"/>
                </a:moveTo>
                <a:lnTo>
                  <a:pt x="5140194" y="0"/>
                </a:lnTo>
                <a:lnTo>
                  <a:pt x="5140194" y="1962922"/>
                </a:lnTo>
                <a:lnTo>
                  <a:pt x="0" y="1962922"/>
                </a:lnTo>
                <a:lnTo>
                  <a:pt x="0" y="0"/>
                </a:lnTo>
                <a:close/>
              </a:path>
            </a:pathLst>
          </a:custGeom>
          <a:blipFill>
            <a:blip r:embed="rId5"/>
            <a:stretch>
              <a:fillRect/>
            </a:stretch>
          </a:blipFill>
        </p:spPr>
        <p:txBody>
          <a:bodyPr/>
          <a:lstStyle/>
          <a:p>
            <a:endParaRPr lang="en-IL"/>
          </a:p>
        </p:txBody>
      </p:sp>
      <p:sp>
        <p:nvSpPr>
          <p:cNvPr id="9" name="TextBox 9"/>
          <p:cNvSpPr txBox="1"/>
          <p:nvPr/>
        </p:nvSpPr>
        <p:spPr>
          <a:xfrm>
            <a:off x="1550402" y="1707051"/>
            <a:ext cx="12711886" cy="4399925"/>
          </a:xfrm>
          <a:prstGeom prst="rect">
            <a:avLst/>
          </a:prstGeom>
        </p:spPr>
        <p:txBody>
          <a:bodyPr lIns="0" tIns="0" rIns="0" bIns="0" rtlCol="0" anchor="t">
            <a:spAutoFit/>
          </a:bodyPr>
          <a:lstStyle/>
          <a:p>
            <a:pPr algn="l">
              <a:lnSpc>
                <a:spcPts val="5947"/>
              </a:lnSpc>
            </a:pPr>
            <a:r>
              <a:rPr lang="en-US" sz="2379" b="1">
                <a:solidFill>
                  <a:srgbClr val="000000"/>
                </a:solidFill>
                <a:latin typeface="Montserrat Bold"/>
                <a:ea typeface="Montserrat Bold"/>
                <a:cs typeface="Montserrat Bold"/>
                <a:sym typeface="Montserrat Bold"/>
              </a:rPr>
              <a:t>Adam Abu Abeid, M.D</a:t>
            </a:r>
          </a:p>
          <a:p>
            <a:pPr algn="l">
              <a:lnSpc>
                <a:spcPts val="5947"/>
              </a:lnSpc>
            </a:pPr>
            <a:r>
              <a:rPr lang="en-US" sz="2379">
                <a:solidFill>
                  <a:srgbClr val="000000"/>
                </a:solidFill>
                <a:latin typeface="Montserrat"/>
                <a:ea typeface="Montserrat"/>
                <a:cs typeface="Montserrat"/>
                <a:sym typeface="Montserrat"/>
              </a:rPr>
              <a:t>Division of Surgery, Tel Aviv Sourasky Medical Center</a:t>
            </a:r>
          </a:p>
          <a:p>
            <a:pPr algn="l">
              <a:lnSpc>
                <a:spcPts val="5947"/>
              </a:lnSpc>
            </a:pPr>
            <a:r>
              <a:rPr lang="en-US" sz="2379">
                <a:solidFill>
                  <a:srgbClr val="000000"/>
                </a:solidFill>
                <a:latin typeface="Montserrat"/>
                <a:ea typeface="Montserrat"/>
                <a:cs typeface="Montserrat"/>
                <a:sym typeface="Montserrat"/>
              </a:rPr>
              <a:t>Assistant Professor, Gray’s Faculty of Medical Health and Sciences, Tel Aviv University</a:t>
            </a:r>
          </a:p>
          <a:p>
            <a:pPr algn="l">
              <a:lnSpc>
                <a:spcPts val="5947"/>
              </a:lnSpc>
            </a:pPr>
            <a:endParaRPr lang="en-US" sz="2379">
              <a:solidFill>
                <a:srgbClr val="000000"/>
              </a:solidFill>
              <a:latin typeface="Montserrat"/>
              <a:ea typeface="Montserrat"/>
              <a:cs typeface="Montserrat"/>
              <a:sym typeface="Montserrat"/>
            </a:endParaRPr>
          </a:p>
          <a:p>
            <a:pPr algn="l">
              <a:lnSpc>
                <a:spcPts val="5947"/>
              </a:lnSpc>
            </a:pPr>
            <a:r>
              <a:rPr lang="en-US" sz="2379">
                <a:solidFill>
                  <a:srgbClr val="000000"/>
                </a:solidFill>
                <a:latin typeface="Montserrat"/>
                <a:ea typeface="Montserrat"/>
                <a:cs typeface="Montserrat"/>
                <a:sym typeface="Montserrat"/>
              </a:rPr>
              <a:t>Email: </a:t>
            </a:r>
            <a:r>
              <a:rPr lang="en-US" sz="2379" u="sng">
                <a:solidFill>
                  <a:srgbClr val="4943FF"/>
                </a:solidFill>
                <a:latin typeface="Montserrat"/>
                <a:ea typeface="Montserrat"/>
                <a:cs typeface="Montserrat"/>
                <a:sym typeface="Montserrat"/>
              </a:rPr>
              <a:t>adama@tlvmc.gov.il</a:t>
            </a:r>
          </a:p>
          <a:p>
            <a:pPr algn="l">
              <a:lnSpc>
                <a:spcPts val="5947"/>
              </a:lnSpc>
            </a:pPr>
            <a:r>
              <a:rPr lang="en-US" sz="2379">
                <a:solidFill>
                  <a:srgbClr val="000000"/>
                </a:solidFill>
                <a:latin typeface="Montserrat"/>
                <a:ea typeface="Montserrat"/>
                <a:cs typeface="Montserrat"/>
                <a:sym typeface="Montserrat"/>
              </a:rPr>
              <a:t>Phone: +972524266283</a:t>
            </a:r>
          </a:p>
        </p:txBody>
      </p:sp>
      <p:sp>
        <p:nvSpPr>
          <p:cNvPr id="10" name="TextBox 10"/>
          <p:cNvSpPr txBox="1"/>
          <p:nvPr/>
        </p:nvSpPr>
        <p:spPr>
          <a:xfrm>
            <a:off x="12908191" y="636191"/>
            <a:ext cx="4590633" cy="947034"/>
          </a:xfrm>
          <a:prstGeom prst="rect">
            <a:avLst/>
          </a:prstGeom>
        </p:spPr>
        <p:txBody>
          <a:bodyPr lIns="0" tIns="0" rIns="0" bIns="0" rtlCol="0" anchor="t">
            <a:spAutoFit/>
          </a:bodyPr>
          <a:lstStyle/>
          <a:p>
            <a:pPr marL="0" lvl="0" indent="0" algn="just">
              <a:lnSpc>
                <a:spcPts val="7651"/>
              </a:lnSpc>
              <a:spcBef>
                <a:spcPct val="0"/>
              </a:spcBef>
            </a:pPr>
            <a:r>
              <a:rPr lang="en-US" sz="5465" b="1" u="none" strike="noStrike">
                <a:solidFill>
                  <a:srgbClr val="0B2453"/>
                </a:solidFill>
                <a:latin typeface="Montserrat Bold"/>
                <a:ea typeface="Montserrat Bold"/>
                <a:cs typeface="Montserrat Bold"/>
                <a:sym typeface="Montserrat Bold"/>
              </a:rPr>
              <a:t>THANK YOU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90660" y="-183979"/>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3" name="Freeform 3"/>
          <p:cNvSpPr/>
          <p:nvPr/>
        </p:nvSpPr>
        <p:spPr>
          <a:xfrm>
            <a:off x="1220863" y="2458638"/>
            <a:ext cx="2341613" cy="193183"/>
          </a:xfrm>
          <a:custGeom>
            <a:avLst/>
            <a:gdLst/>
            <a:ahLst/>
            <a:cxnLst/>
            <a:rect l="l" t="t" r="r" b="b"/>
            <a:pathLst>
              <a:path w="2341613" h="193183">
                <a:moveTo>
                  <a:pt x="0" y="0"/>
                </a:moveTo>
                <a:lnTo>
                  <a:pt x="2341614" y="0"/>
                </a:lnTo>
                <a:lnTo>
                  <a:pt x="2341614" y="193183"/>
                </a:lnTo>
                <a:lnTo>
                  <a:pt x="0" y="1931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IL"/>
          </a:p>
        </p:txBody>
      </p:sp>
      <p:grpSp>
        <p:nvGrpSpPr>
          <p:cNvPr id="4" name="Group 4"/>
          <p:cNvGrpSpPr/>
          <p:nvPr/>
        </p:nvGrpSpPr>
        <p:grpSpPr>
          <a:xfrm>
            <a:off x="1028700" y="3153159"/>
            <a:ext cx="7566464" cy="5926863"/>
            <a:chOff x="0" y="0"/>
            <a:chExt cx="1992814" cy="1560984"/>
          </a:xfrm>
        </p:grpSpPr>
        <p:sp>
          <p:nvSpPr>
            <p:cNvPr id="5" name="Freeform 5"/>
            <p:cNvSpPr/>
            <p:nvPr/>
          </p:nvSpPr>
          <p:spPr>
            <a:xfrm>
              <a:off x="0" y="0"/>
              <a:ext cx="1992814" cy="1560984"/>
            </a:xfrm>
            <a:custGeom>
              <a:avLst/>
              <a:gdLst/>
              <a:ahLst/>
              <a:cxnLst/>
              <a:rect l="l" t="t" r="r" b="b"/>
              <a:pathLst>
                <a:path w="1992814" h="1560984">
                  <a:moveTo>
                    <a:pt x="25580" y="0"/>
                  </a:moveTo>
                  <a:lnTo>
                    <a:pt x="1967234" y="0"/>
                  </a:lnTo>
                  <a:cubicBezTo>
                    <a:pt x="1974018" y="0"/>
                    <a:pt x="1980524" y="2695"/>
                    <a:pt x="1985321" y="7492"/>
                  </a:cubicBezTo>
                  <a:cubicBezTo>
                    <a:pt x="1990119" y="12289"/>
                    <a:pt x="1992814" y="18796"/>
                    <a:pt x="1992814" y="25580"/>
                  </a:cubicBezTo>
                  <a:lnTo>
                    <a:pt x="1992814" y="1535405"/>
                  </a:lnTo>
                  <a:cubicBezTo>
                    <a:pt x="1992814" y="1542189"/>
                    <a:pt x="1990119" y="1548695"/>
                    <a:pt x="1985321" y="1553492"/>
                  </a:cubicBezTo>
                  <a:cubicBezTo>
                    <a:pt x="1980524" y="1558289"/>
                    <a:pt x="1974018" y="1560984"/>
                    <a:pt x="1967234" y="1560984"/>
                  </a:cubicBezTo>
                  <a:lnTo>
                    <a:pt x="25580" y="1560984"/>
                  </a:lnTo>
                  <a:cubicBezTo>
                    <a:pt x="18796" y="1560984"/>
                    <a:pt x="12289" y="1558289"/>
                    <a:pt x="7492" y="1553492"/>
                  </a:cubicBezTo>
                  <a:cubicBezTo>
                    <a:pt x="2695" y="1548695"/>
                    <a:pt x="0" y="1542189"/>
                    <a:pt x="0" y="1535405"/>
                  </a:cubicBezTo>
                  <a:lnTo>
                    <a:pt x="0" y="25580"/>
                  </a:lnTo>
                  <a:cubicBezTo>
                    <a:pt x="0" y="18796"/>
                    <a:pt x="2695" y="12289"/>
                    <a:pt x="7492" y="7492"/>
                  </a:cubicBezTo>
                  <a:cubicBezTo>
                    <a:pt x="12289" y="2695"/>
                    <a:pt x="18796" y="0"/>
                    <a:pt x="25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6" name="TextBox 6"/>
            <p:cNvSpPr txBox="1"/>
            <p:nvPr/>
          </p:nvSpPr>
          <p:spPr>
            <a:xfrm>
              <a:off x="0" y="-47625"/>
              <a:ext cx="1992814" cy="1608609"/>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7" name="Freeform 7"/>
          <p:cNvSpPr/>
          <p:nvPr/>
        </p:nvSpPr>
        <p:spPr>
          <a:xfrm>
            <a:off x="11485613" y="3188970"/>
            <a:ext cx="6884598" cy="7200900"/>
          </a:xfrm>
          <a:custGeom>
            <a:avLst/>
            <a:gdLst/>
            <a:ahLst/>
            <a:cxnLst/>
            <a:rect l="l" t="t" r="r" b="b"/>
            <a:pathLst>
              <a:path w="6884598" h="7200900">
                <a:moveTo>
                  <a:pt x="0" y="0"/>
                </a:moveTo>
                <a:lnTo>
                  <a:pt x="6884599" y="0"/>
                </a:lnTo>
                <a:lnTo>
                  <a:pt x="6884599" y="7200900"/>
                </a:lnTo>
                <a:lnTo>
                  <a:pt x="0" y="7200900"/>
                </a:lnTo>
                <a:lnTo>
                  <a:pt x="0" y="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sp>
        <p:nvSpPr>
          <p:cNvPr id="8" name="Freeform 8"/>
          <p:cNvSpPr/>
          <p:nvPr/>
        </p:nvSpPr>
        <p:spPr>
          <a:xfrm>
            <a:off x="1448898" y="3430366"/>
            <a:ext cx="6726069" cy="5372447"/>
          </a:xfrm>
          <a:custGeom>
            <a:avLst/>
            <a:gdLst/>
            <a:ahLst/>
            <a:cxnLst/>
            <a:rect l="l" t="t" r="r" b="b"/>
            <a:pathLst>
              <a:path w="6726069" h="5372447">
                <a:moveTo>
                  <a:pt x="0" y="0"/>
                </a:moveTo>
                <a:lnTo>
                  <a:pt x="6726068" y="0"/>
                </a:lnTo>
                <a:lnTo>
                  <a:pt x="6726068" y="5372447"/>
                </a:lnTo>
                <a:lnTo>
                  <a:pt x="0" y="5372447"/>
                </a:lnTo>
                <a:lnTo>
                  <a:pt x="0" y="0"/>
                </a:lnTo>
                <a:close/>
              </a:path>
            </a:pathLst>
          </a:custGeom>
          <a:blipFill>
            <a:blip r:embed="rId6"/>
            <a:stretch>
              <a:fillRect/>
            </a:stretch>
          </a:blipFill>
        </p:spPr>
        <p:txBody>
          <a:bodyPr/>
          <a:lstStyle/>
          <a:p>
            <a:endParaRPr lang="en-IL"/>
          </a:p>
        </p:txBody>
      </p:sp>
      <p:grpSp>
        <p:nvGrpSpPr>
          <p:cNvPr id="9" name="Group 9"/>
          <p:cNvGrpSpPr/>
          <p:nvPr/>
        </p:nvGrpSpPr>
        <p:grpSpPr>
          <a:xfrm>
            <a:off x="9070957" y="3153159"/>
            <a:ext cx="7566464" cy="5926863"/>
            <a:chOff x="0" y="0"/>
            <a:chExt cx="1992814" cy="1560984"/>
          </a:xfrm>
        </p:grpSpPr>
        <p:sp>
          <p:nvSpPr>
            <p:cNvPr id="10" name="Freeform 10"/>
            <p:cNvSpPr/>
            <p:nvPr/>
          </p:nvSpPr>
          <p:spPr>
            <a:xfrm>
              <a:off x="0" y="0"/>
              <a:ext cx="1992814" cy="1560984"/>
            </a:xfrm>
            <a:custGeom>
              <a:avLst/>
              <a:gdLst/>
              <a:ahLst/>
              <a:cxnLst/>
              <a:rect l="l" t="t" r="r" b="b"/>
              <a:pathLst>
                <a:path w="1992814" h="1560984">
                  <a:moveTo>
                    <a:pt x="25580" y="0"/>
                  </a:moveTo>
                  <a:lnTo>
                    <a:pt x="1967234" y="0"/>
                  </a:lnTo>
                  <a:cubicBezTo>
                    <a:pt x="1974018" y="0"/>
                    <a:pt x="1980524" y="2695"/>
                    <a:pt x="1985321" y="7492"/>
                  </a:cubicBezTo>
                  <a:cubicBezTo>
                    <a:pt x="1990119" y="12289"/>
                    <a:pt x="1992814" y="18796"/>
                    <a:pt x="1992814" y="25580"/>
                  </a:cubicBezTo>
                  <a:lnTo>
                    <a:pt x="1992814" y="1535405"/>
                  </a:lnTo>
                  <a:cubicBezTo>
                    <a:pt x="1992814" y="1542189"/>
                    <a:pt x="1990119" y="1548695"/>
                    <a:pt x="1985321" y="1553492"/>
                  </a:cubicBezTo>
                  <a:cubicBezTo>
                    <a:pt x="1980524" y="1558289"/>
                    <a:pt x="1974018" y="1560984"/>
                    <a:pt x="1967234" y="1560984"/>
                  </a:cubicBezTo>
                  <a:lnTo>
                    <a:pt x="25580" y="1560984"/>
                  </a:lnTo>
                  <a:cubicBezTo>
                    <a:pt x="18796" y="1560984"/>
                    <a:pt x="12289" y="1558289"/>
                    <a:pt x="7492" y="1553492"/>
                  </a:cubicBezTo>
                  <a:cubicBezTo>
                    <a:pt x="2695" y="1548695"/>
                    <a:pt x="0" y="1542189"/>
                    <a:pt x="0" y="1535405"/>
                  </a:cubicBezTo>
                  <a:lnTo>
                    <a:pt x="0" y="25580"/>
                  </a:lnTo>
                  <a:cubicBezTo>
                    <a:pt x="0" y="18796"/>
                    <a:pt x="2695" y="12289"/>
                    <a:pt x="7492" y="7492"/>
                  </a:cubicBezTo>
                  <a:cubicBezTo>
                    <a:pt x="12289" y="2695"/>
                    <a:pt x="18796" y="0"/>
                    <a:pt x="25580"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11" name="TextBox 11"/>
            <p:cNvSpPr txBox="1"/>
            <p:nvPr/>
          </p:nvSpPr>
          <p:spPr>
            <a:xfrm>
              <a:off x="0" y="-47625"/>
              <a:ext cx="1992814" cy="1608609"/>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12" name="Freeform 12"/>
          <p:cNvSpPr/>
          <p:nvPr/>
        </p:nvSpPr>
        <p:spPr>
          <a:xfrm>
            <a:off x="9281056" y="3620504"/>
            <a:ext cx="7146266" cy="5100648"/>
          </a:xfrm>
          <a:custGeom>
            <a:avLst/>
            <a:gdLst/>
            <a:ahLst/>
            <a:cxnLst/>
            <a:rect l="l" t="t" r="r" b="b"/>
            <a:pathLst>
              <a:path w="7146266" h="5100648">
                <a:moveTo>
                  <a:pt x="0" y="0"/>
                </a:moveTo>
                <a:lnTo>
                  <a:pt x="7146266" y="0"/>
                </a:lnTo>
                <a:lnTo>
                  <a:pt x="7146266" y="5100647"/>
                </a:lnTo>
                <a:lnTo>
                  <a:pt x="0" y="5100647"/>
                </a:lnTo>
                <a:lnTo>
                  <a:pt x="0" y="0"/>
                </a:lnTo>
                <a:close/>
              </a:path>
            </a:pathLst>
          </a:custGeom>
          <a:blipFill>
            <a:blip r:embed="rId7"/>
            <a:stretch>
              <a:fillRect/>
            </a:stretch>
          </a:blipFill>
        </p:spPr>
        <p:txBody>
          <a:bodyPr/>
          <a:lstStyle/>
          <a:p>
            <a:endParaRPr lang="en-IL"/>
          </a:p>
        </p:txBody>
      </p:sp>
      <p:sp>
        <p:nvSpPr>
          <p:cNvPr id="13" name="TextBox 13"/>
          <p:cNvSpPr txBox="1"/>
          <p:nvPr/>
        </p:nvSpPr>
        <p:spPr>
          <a:xfrm>
            <a:off x="1220863" y="1092679"/>
            <a:ext cx="10720396" cy="947034"/>
          </a:xfrm>
          <a:prstGeom prst="rect">
            <a:avLst/>
          </a:prstGeom>
        </p:spPr>
        <p:txBody>
          <a:bodyPr lIns="0" tIns="0" rIns="0" bIns="0" rtlCol="0" anchor="t">
            <a:spAutoFit/>
          </a:bodyPr>
          <a:lstStyle/>
          <a:p>
            <a:pPr algn="l">
              <a:lnSpc>
                <a:spcPts val="7651"/>
              </a:lnSpc>
            </a:pPr>
            <a:r>
              <a:rPr lang="en-US" sz="5465" b="1">
                <a:solidFill>
                  <a:srgbClr val="0B2453"/>
                </a:solidFill>
                <a:latin typeface="Montserrat Bold"/>
                <a:ea typeface="Montserrat Bold"/>
                <a:cs typeface="Montserrat Bold"/>
                <a:sym typeface="Montserrat Bold"/>
              </a:rPr>
              <a:t>OAGB TRENDS IN IFSO-EC</a:t>
            </a:r>
          </a:p>
        </p:txBody>
      </p:sp>
      <p:sp>
        <p:nvSpPr>
          <p:cNvPr id="14" name="TextBox 14"/>
          <p:cNvSpPr txBox="1"/>
          <p:nvPr/>
        </p:nvSpPr>
        <p:spPr>
          <a:xfrm>
            <a:off x="915406" y="9556271"/>
            <a:ext cx="12606635" cy="264160"/>
          </a:xfrm>
          <a:prstGeom prst="rect">
            <a:avLst/>
          </a:prstGeom>
        </p:spPr>
        <p:txBody>
          <a:bodyPr lIns="0" tIns="0" rIns="0" bIns="0" rtlCol="0" anchor="t">
            <a:spAutoFit/>
          </a:bodyPr>
          <a:lstStyle/>
          <a:p>
            <a:pPr algn="ctr">
              <a:lnSpc>
                <a:spcPts val="2239"/>
              </a:lnSpc>
              <a:spcBef>
                <a:spcPct val="0"/>
              </a:spcBef>
            </a:pPr>
            <a:r>
              <a:rPr lang="en-US" sz="1599">
                <a:solidFill>
                  <a:srgbClr val="0B2453"/>
                </a:solidFill>
                <a:latin typeface="Montserrat"/>
                <a:ea typeface="Montserrat"/>
                <a:cs typeface="Montserrat"/>
                <a:sym typeface="Montserrat"/>
              </a:rPr>
              <a:t>Angrisani L et al. IFSO Worldwide Survey 2020-2021: Current Trends for Bariatric and Metabolic Procedures. Obes Surg. 2024.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תרשים 1">
            <a:extLst>
              <a:ext uri="{FF2B5EF4-FFF2-40B4-BE49-F238E27FC236}">
                <a16:creationId xmlns:a16="http://schemas.microsoft.com/office/drawing/2014/main" id="{FDD6CD85-B6A3-4C13-936A-6165C8F7A320}"/>
              </a:ext>
            </a:extLst>
          </p:cNvPr>
          <p:cNvGraphicFramePr>
            <a:graphicFrameLocks/>
          </p:cNvGraphicFramePr>
          <p:nvPr>
            <p:extLst>
              <p:ext uri="{D42A27DB-BD31-4B8C-83A1-F6EECF244321}">
                <p14:modId xmlns:p14="http://schemas.microsoft.com/office/powerpoint/2010/main" val="2535197868"/>
              </p:ext>
            </p:extLst>
          </p:nvPr>
        </p:nvGraphicFramePr>
        <p:xfrm>
          <a:off x="2362200" y="876300"/>
          <a:ext cx="13563600" cy="8305799"/>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8">
            <a:extLst>
              <a:ext uri="{FF2B5EF4-FFF2-40B4-BE49-F238E27FC236}">
                <a16:creationId xmlns:a16="http://schemas.microsoft.com/office/drawing/2014/main" id="{4727094F-8E2C-30A5-0F63-CC5CF6AAF271}"/>
              </a:ext>
            </a:extLst>
          </p:cNvPr>
          <p:cNvSpPr txBox="1"/>
          <p:nvPr/>
        </p:nvSpPr>
        <p:spPr>
          <a:xfrm>
            <a:off x="1028700" y="9734719"/>
            <a:ext cx="9373311" cy="264160"/>
          </a:xfrm>
          <a:prstGeom prst="rect">
            <a:avLst/>
          </a:prstGeom>
        </p:spPr>
        <p:txBody>
          <a:bodyPr lIns="0" tIns="0" rIns="0" bIns="0" rtlCol="0" anchor="t">
            <a:spAutoFit/>
          </a:bodyPr>
          <a:lstStyle/>
          <a:p>
            <a:pPr marL="0" lvl="0" indent="0" algn="l">
              <a:lnSpc>
                <a:spcPts val="2239"/>
              </a:lnSpc>
              <a:spcBef>
                <a:spcPct val="0"/>
              </a:spcBef>
            </a:pPr>
            <a:r>
              <a:rPr lang="en-US" sz="1599" u="none" strike="noStrike">
                <a:solidFill>
                  <a:srgbClr val="0B2453"/>
                </a:solidFill>
                <a:latin typeface="Montserrat"/>
                <a:ea typeface="Montserrat"/>
                <a:cs typeface="Montserrat"/>
                <a:sym typeface="Montserrat"/>
              </a:rPr>
              <a:t>Israel National Bariatric Registry</a:t>
            </a:r>
          </a:p>
        </p:txBody>
      </p:sp>
    </p:spTree>
    <p:extLst>
      <p:ext uri="{BB962C8B-B14F-4D97-AF65-F5344CB8AC3E}">
        <p14:creationId xmlns:p14="http://schemas.microsoft.com/office/powerpoint/2010/main" val="1035019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97335" y="2421329"/>
            <a:ext cx="4493330" cy="193183"/>
            <a:chOff x="0" y="0"/>
            <a:chExt cx="5991107" cy="257577"/>
          </a:xfrm>
        </p:grpSpPr>
        <p:sp>
          <p:nvSpPr>
            <p:cNvPr id="3" name="Freeform 3"/>
            <p:cNvSpPr/>
            <p:nvPr/>
          </p:nvSpPr>
          <p:spPr>
            <a:xfrm>
              <a:off x="2868956" y="0"/>
              <a:ext cx="3122151" cy="257577"/>
            </a:xfrm>
            <a:custGeom>
              <a:avLst/>
              <a:gdLst/>
              <a:ahLst/>
              <a:cxnLst/>
              <a:rect l="l" t="t" r="r" b="b"/>
              <a:pathLst>
                <a:path w="3122151" h="257577">
                  <a:moveTo>
                    <a:pt x="0" y="0"/>
                  </a:moveTo>
                  <a:lnTo>
                    <a:pt x="3122151" y="0"/>
                  </a:lnTo>
                  <a:lnTo>
                    <a:pt x="3122151" y="257577"/>
                  </a:lnTo>
                  <a:lnTo>
                    <a:pt x="0" y="25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flipH="1">
              <a:off x="0" y="0"/>
              <a:ext cx="3122151" cy="257577"/>
            </a:xfrm>
            <a:custGeom>
              <a:avLst/>
              <a:gdLst/>
              <a:ahLst/>
              <a:cxnLst/>
              <a:rect l="l" t="t" r="r" b="b"/>
              <a:pathLst>
                <a:path w="3122151" h="257577">
                  <a:moveTo>
                    <a:pt x="3122151" y="0"/>
                  </a:moveTo>
                  <a:lnTo>
                    <a:pt x="0" y="0"/>
                  </a:lnTo>
                  <a:lnTo>
                    <a:pt x="0" y="257577"/>
                  </a:lnTo>
                  <a:lnTo>
                    <a:pt x="3122151" y="257577"/>
                  </a:lnTo>
                  <a:lnTo>
                    <a:pt x="312215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L"/>
            </a:p>
          </p:txBody>
        </p:sp>
      </p:grpSp>
      <p:sp>
        <p:nvSpPr>
          <p:cNvPr id="5" name="Freeform 5"/>
          <p:cNvSpPr/>
          <p:nvPr/>
        </p:nvSpPr>
        <p:spPr>
          <a:xfrm flipH="1" flipV="1">
            <a:off x="-229311" y="-192571"/>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IL"/>
          </a:p>
        </p:txBody>
      </p:sp>
      <p:sp>
        <p:nvSpPr>
          <p:cNvPr id="6" name="Freeform 6"/>
          <p:cNvSpPr/>
          <p:nvPr/>
        </p:nvSpPr>
        <p:spPr>
          <a:xfrm>
            <a:off x="1797921" y="3024087"/>
            <a:ext cx="14321617" cy="5800255"/>
          </a:xfrm>
          <a:custGeom>
            <a:avLst/>
            <a:gdLst/>
            <a:ahLst/>
            <a:cxnLst/>
            <a:rect l="l" t="t" r="r" b="b"/>
            <a:pathLst>
              <a:path w="14321617" h="5800255">
                <a:moveTo>
                  <a:pt x="0" y="0"/>
                </a:moveTo>
                <a:lnTo>
                  <a:pt x="14321617" y="0"/>
                </a:lnTo>
                <a:lnTo>
                  <a:pt x="14321617" y="5800255"/>
                </a:lnTo>
                <a:lnTo>
                  <a:pt x="0" y="5800255"/>
                </a:lnTo>
                <a:lnTo>
                  <a:pt x="0" y="0"/>
                </a:lnTo>
                <a:close/>
              </a:path>
            </a:pathLst>
          </a:custGeom>
          <a:blipFill>
            <a:blip r:embed="rId6"/>
            <a:stretch>
              <a:fillRect/>
            </a:stretch>
          </a:blipFill>
        </p:spPr>
        <p:txBody>
          <a:bodyPr/>
          <a:lstStyle/>
          <a:p>
            <a:endParaRPr lang="en-IL"/>
          </a:p>
        </p:txBody>
      </p:sp>
      <p:sp>
        <p:nvSpPr>
          <p:cNvPr id="7" name="TextBox 7"/>
          <p:cNvSpPr txBox="1"/>
          <p:nvPr/>
        </p:nvSpPr>
        <p:spPr>
          <a:xfrm>
            <a:off x="2004666" y="1064719"/>
            <a:ext cx="14278669" cy="947034"/>
          </a:xfrm>
          <a:prstGeom prst="rect">
            <a:avLst/>
          </a:prstGeom>
        </p:spPr>
        <p:txBody>
          <a:bodyPr lIns="0" tIns="0" rIns="0" bIns="0" rtlCol="0" anchor="t">
            <a:spAutoFit/>
          </a:bodyPr>
          <a:lstStyle/>
          <a:p>
            <a:pPr algn="ctr">
              <a:lnSpc>
                <a:spcPts val="7651"/>
              </a:lnSpc>
            </a:pPr>
            <a:r>
              <a:rPr lang="en-US" sz="5465" b="1">
                <a:solidFill>
                  <a:srgbClr val="0B2453"/>
                </a:solidFill>
                <a:latin typeface="Montserrat Bold"/>
                <a:ea typeface="Montserrat Bold"/>
                <a:cs typeface="Montserrat Bold"/>
                <a:sym typeface="Montserrat Bold"/>
              </a:rPr>
              <a:t>MBS TRENDS IN ISRAEL - PRIMARY</a:t>
            </a:r>
          </a:p>
        </p:txBody>
      </p:sp>
      <p:sp>
        <p:nvSpPr>
          <p:cNvPr id="8" name="TextBox 8"/>
          <p:cNvSpPr txBox="1"/>
          <p:nvPr/>
        </p:nvSpPr>
        <p:spPr>
          <a:xfrm>
            <a:off x="1028700" y="9734719"/>
            <a:ext cx="9373311" cy="264160"/>
          </a:xfrm>
          <a:prstGeom prst="rect">
            <a:avLst/>
          </a:prstGeom>
        </p:spPr>
        <p:txBody>
          <a:bodyPr lIns="0" tIns="0" rIns="0" bIns="0" rtlCol="0" anchor="t">
            <a:spAutoFit/>
          </a:bodyPr>
          <a:lstStyle/>
          <a:p>
            <a:pPr marL="0" lvl="0" indent="0" algn="l">
              <a:lnSpc>
                <a:spcPts val="2239"/>
              </a:lnSpc>
              <a:spcBef>
                <a:spcPct val="0"/>
              </a:spcBef>
            </a:pPr>
            <a:r>
              <a:rPr lang="en-US" sz="1599" u="none" strike="noStrike">
                <a:solidFill>
                  <a:srgbClr val="0B2453"/>
                </a:solidFill>
                <a:latin typeface="Montserrat"/>
                <a:ea typeface="Montserrat"/>
                <a:cs typeface="Montserrat"/>
                <a:sym typeface="Montserrat"/>
              </a:rPr>
              <a:t>Israel National Bariatric Registry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897335" y="2421329"/>
            <a:ext cx="4493330" cy="193183"/>
            <a:chOff x="0" y="0"/>
            <a:chExt cx="5991107" cy="257577"/>
          </a:xfrm>
        </p:grpSpPr>
        <p:sp>
          <p:nvSpPr>
            <p:cNvPr id="3" name="Freeform 3"/>
            <p:cNvSpPr/>
            <p:nvPr/>
          </p:nvSpPr>
          <p:spPr>
            <a:xfrm>
              <a:off x="2868956" y="0"/>
              <a:ext cx="3122151" cy="257577"/>
            </a:xfrm>
            <a:custGeom>
              <a:avLst/>
              <a:gdLst/>
              <a:ahLst/>
              <a:cxnLst/>
              <a:rect l="l" t="t" r="r" b="b"/>
              <a:pathLst>
                <a:path w="3122151" h="257577">
                  <a:moveTo>
                    <a:pt x="0" y="0"/>
                  </a:moveTo>
                  <a:lnTo>
                    <a:pt x="3122151" y="0"/>
                  </a:lnTo>
                  <a:lnTo>
                    <a:pt x="3122151" y="257577"/>
                  </a:lnTo>
                  <a:lnTo>
                    <a:pt x="0" y="2575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L"/>
            </a:p>
          </p:txBody>
        </p:sp>
        <p:sp>
          <p:nvSpPr>
            <p:cNvPr id="4" name="Freeform 4"/>
            <p:cNvSpPr/>
            <p:nvPr/>
          </p:nvSpPr>
          <p:spPr>
            <a:xfrm flipH="1">
              <a:off x="0" y="0"/>
              <a:ext cx="3122151" cy="257577"/>
            </a:xfrm>
            <a:custGeom>
              <a:avLst/>
              <a:gdLst/>
              <a:ahLst/>
              <a:cxnLst/>
              <a:rect l="l" t="t" r="r" b="b"/>
              <a:pathLst>
                <a:path w="3122151" h="257577">
                  <a:moveTo>
                    <a:pt x="3122151" y="0"/>
                  </a:moveTo>
                  <a:lnTo>
                    <a:pt x="0" y="0"/>
                  </a:lnTo>
                  <a:lnTo>
                    <a:pt x="0" y="257577"/>
                  </a:lnTo>
                  <a:lnTo>
                    <a:pt x="3122151" y="257577"/>
                  </a:lnTo>
                  <a:lnTo>
                    <a:pt x="3122151"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IL"/>
            </a:p>
          </p:txBody>
        </p:sp>
      </p:grpSp>
      <p:sp>
        <p:nvSpPr>
          <p:cNvPr id="5" name="Freeform 5"/>
          <p:cNvSpPr/>
          <p:nvPr/>
        </p:nvSpPr>
        <p:spPr>
          <a:xfrm flipH="1" flipV="1">
            <a:off x="-229311" y="-192571"/>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4">
              <a:alphaModFix amt="25000"/>
              <a:extLst>
                <a:ext uri="{96DAC541-7B7A-43D3-8B79-37D633B846F1}">
                  <asvg:svgBlip xmlns:asvg="http://schemas.microsoft.com/office/drawing/2016/SVG/main" r:embed="rId5"/>
                </a:ext>
              </a:extLst>
            </a:blip>
            <a:stretch>
              <a:fillRect/>
            </a:stretch>
          </a:blipFill>
        </p:spPr>
        <p:txBody>
          <a:bodyPr/>
          <a:lstStyle/>
          <a:p>
            <a:endParaRPr lang="en-IL"/>
          </a:p>
        </p:txBody>
      </p:sp>
      <p:sp>
        <p:nvSpPr>
          <p:cNvPr id="6" name="Freeform 6"/>
          <p:cNvSpPr/>
          <p:nvPr/>
        </p:nvSpPr>
        <p:spPr>
          <a:xfrm>
            <a:off x="2261035" y="3024087"/>
            <a:ext cx="13765929" cy="5592409"/>
          </a:xfrm>
          <a:custGeom>
            <a:avLst/>
            <a:gdLst/>
            <a:ahLst/>
            <a:cxnLst/>
            <a:rect l="l" t="t" r="r" b="b"/>
            <a:pathLst>
              <a:path w="13765929" h="5592409">
                <a:moveTo>
                  <a:pt x="0" y="0"/>
                </a:moveTo>
                <a:lnTo>
                  <a:pt x="13765930" y="0"/>
                </a:lnTo>
                <a:lnTo>
                  <a:pt x="13765930" y="5592409"/>
                </a:lnTo>
                <a:lnTo>
                  <a:pt x="0" y="5592409"/>
                </a:lnTo>
                <a:lnTo>
                  <a:pt x="0" y="0"/>
                </a:lnTo>
                <a:close/>
              </a:path>
            </a:pathLst>
          </a:custGeom>
          <a:blipFill>
            <a:blip r:embed="rId6"/>
            <a:stretch>
              <a:fillRect/>
            </a:stretch>
          </a:blipFill>
        </p:spPr>
        <p:txBody>
          <a:bodyPr/>
          <a:lstStyle/>
          <a:p>
            <a:endParaRPr lang="en-IL"/>
          </a:p>
        </p:txBody>
      </p:sp>
      <p:sp>
        <p:nvSpPr>
          <p:cNvPr id="7" name="TextBox 7"/>
          <p:cNvSpPr txBox="1"/>
          <p:nvPr/>
        </p:nvSpPr>
        <p:spPr>
          <a:xfrm>
            <a:off x="2004666" y="1064719"/>
            <a:ext cx="14278669" cy="947034"/>
          </a:xfrm>
          <a:prstGeom prst="rect">
            <a:avLst/>
          </a:prstGeom>
        </p:spPr>
        <p:txBody>
          <a:bodyPr lIns="0" tIns="0" rIns="0" bIns="0" rtlCol="0" anchor="t">
            <a:spAutoFit/>
          </a:bodyPr>
          <a:lstStyle/>
          <a:p>
            <a:pPr algn="ctr">
              <a:lnSpc>
                <a:spcPts val="7651"/>
              </a:lnSpc>
            </a:pPr>
            <a:r>
              <a:rPr lang="en-US" sz="5465" b="1">
                <a:solidFill>
                  <a:srgbClr val="0B2453"/>
                </a:solidFill>
                <a:latin typeface="Montserrat Bold"/>
                <a:ea typeface="Montserrat Bold"/>
                <a:cs typeface="Montserrat Bold"/>
                <a:sym typeface="Montserrat Bold"/>
              </a:rPr>
              <a:t>MBS TRENDS IN ISRAEL - REVISIONAL</a:t>
            </a:r>
          </a:p>
        </p:txBody>
      </p:sp>
      <p:sp>
        <p:nvSpPr>
          <p:cNvPr id="8" name="TextBox 8"/>
          <p:cNvSpPr txBox="1"/>
          <p:nvPr/>
        </p:nvSpPr>
        <p:spPr>
          <a:xfrm>
            <a:off x="1028700" y="9734719"/>
            <a:ext cx="9373311" cy="264160"/>
          </a:xfrm>
          <a:prstGeom prst="rect">
            <a:avLst/>
          </a:prstGeom>
        </p:spPr>
        <p:txBody>
          <a:bodyPr lIns="0" tIns="0" rIns="0" bIns="0" rtlCol="0" anchor="t">
            <a:spAutoFit/>
          </a:bodyPr>
          <a:lstStyle/>
          <a:p>
            <a:pPr marL="0" lvl="0" indent="0" algn="l">
              <a:lnSpc>
                <a:spcPts val="2239"/>
              </a:lnSpc>
              <a:spcBef>
                <a:spcPct val="0"/>
              </a:spcBef>
            </a:pPr>
            <a:r>
              <a:rPr lang="en-US" sz="1599" u="none" strike="noStrike">
                <a:solidFill>
                  <a:srgbClr val="0B2453"/>
                </a:solidFill>
                <a:latin typeface="Montserrat"/>
                <a:ea typeface="Montserrat"/>
                <a:cs typeface="Montserrat"/>
                <a:sym typeface="Montserrat"/>
              </a:rPr>
              <a:t>Israel National Bariatric Registry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flipV="1">
            <a:off x="-161363" y="-165445"/>
            <a:ext cx="6884598" cy="7200900"/>
          </a:xfrm>
          <a:custGeom>
            <a:avLst/>
            <a:gdLst/>
            <a:ahLst/>
            <a:cxnLst/>
            <a:rect l="l" t="t" r="r" b="b"/>
            <a:pathLst>
              <a:path w="6884598" h="7200900">
                <a:moveTo>
                  <a:pt x="6884598" y="7200900"/>
                </a:moveTo>
                <a:lnTo>
                  <a:pt x="0" y="7200900"/>
                </a:lnTo>
                <a:lnTo>
                  <a:pt x="0" y="0"/>
                </a:lnTo>
                <a:lnTo>
                  <a:pt x="6884598" y="0"/>
                </a:lnTo>
                <a:lnTo>
                  <a:pt x="6884598" y="7200900"/>
                </a:lnTo>
                <a:close/>
              </a:path>
            </a:pathLst>
          </a:custGeom>
          <a:blipFill>
            <a:blip r:embed="rId2">
              <a:alphaModFix amt="25000"/>
              <a:extLst>
                <a:ext uri="{96DAC541-7B7A-43D3-8B79-37D633B846F1}">
                  <asvg:svgBlip xmlns:asvg="http://schemas.microsoft.com/office/drawing/2016/SVG/main" r:embed="rId3"/>
                </a:ext>
              </a:extLst>
            </a:blip>
            <a:stretch>
              <a:fillRect/>
            </a:stretch>
          </a:blipFill>
        </p:spPr>
        <p:txBody>
          <a:bodyPr/>
          <a:lstStyle/>
          <a:p>
            <a:endParaRPr lang="en-IL"/>
          </a:p>
        </p:txBody>
      </p:sp>
      <p:grpSp>
        <p:nvGrpSpPr>
          <p:cNvPr id="3" name="Group 3"/>
          <p:cNvGrpSpPr/>
          <p:nvPr/>
        </p:nvGrpSpPr>
        <p:grpSpPr>
          <a:xfrm rot="5400000">
            <a:off x="4171033" y="932918"/>
            <a:ext cx="9227487" cy="8078642"/>
            <a:chOff x="0" y="0"/>
            <a:chExt cx="2430285" cy="2127708"/>
          </a:xfrm>
        </p:grpSpPr>
        <p:sp>
          <p:nvSpPr>
            <p:cNvPr id="4" name="Freeform 4"/>
            <p:cNvSpPr/>
            <p:nvPr/>
          </p:nvSpPr>
          <p:spPr>
            <a:xfrm>
              <a:off x="0" y="0"/>
              <a:ext cx="2430285" cy="2127708"/>
            </a:xfrm>
            <a:custGeom>
              <a:avLst/>
              <a:gdLst/>
              <a:ahLst/>
              <a:cxnLst/>
              <a:rect l="l" t="t" r="r" b="b"/>
              <a:pathLst>
                <a:path w="2430285" h="2127708">
                  <a:moveTo>
                    <a:pt x="20975" y="0"/>
                  </a:moveTo>
                  <a:lnTo>
                    <a:pt x="2409310" y="0"/>
                  </a:lnTo>
                  <a:cubicBezTo>
                    <a:pt x="2420894" y="0"/>
                    <a:pt x="2430285" y="9391"/>
                    <a:pt x="2430285" y="20975"/>
                  </a:cubicBezTo>
                  <a:lnTo>
                    <a:pt x="2430285" y="2106733"/>
                  </a:lnTo>
                  <a:cubicBezTo>
                    <a:pt x="2430285" y="2112296"/>
                    <a:pt x="2428075" y="2117631"/>
                    <a:pt x="2424141" y="2121565"/>
                  </a:cubicBezTo>
                  <a:cubicBezTo>
                    <a:pt x="2420208" y="2125498"/>
                    <a:pt x="2414872" y="2127708"/>
                    <a:pt x="2409310" y="2127708"/>
                  </a:cubicBezTo>
                  <a:lnTo>
                    <a:pt x="20975" y="2127708"/>
                  </a:lnTo>
                  <a:cubicBezTo>
                    <a:pt x="9391" y="2127708"/>
                    <a:pt x="0" y="2118317"/>
                    <a:pt x="0" y="2106733"/>
                  </a:cubicBezTo>
                  <a:lnTo>
                    <a:pt x="0" y="20975"/>
                  </a:lnTo>
                  <a:cubicBezTo>
                    <a:pt x="0" y="15412"/>
                    <a:pt x="2210" y="10077"/>
                    <a:pt x="6143" y="6143"/>
                  </a:cubicBezTo>
                  <a:cubicBezTo>
                    <a:pt x="10077" y="2210"/>
                    <a:pt x="15412" y="0"/>
                    <a:pt x="20975" y="0"/>
                  </a:cubicBezTo>
                  <a:close/>
                </a:path>
              </a:pathLst>
            </a:custGeom>
            <a:gradFill rotWithShape="1">
              <a:gsLst>
                <a:gs pos="0">
                  <a:srgbClr val="858F9A">
                    <a:alpha val="100000"/>
                  </a:srgbClr>
                </a:gs>
                <a:gs pos="100000">
                  <a:srgbClr val="181A41">
                    <a:alpha val="100000"/>
                  </a:srgbClr>
                </a:gs>
              </a:gsLst>
              <a:lin ang="0"/>
            </a:gradFill>
            <a:ln cap="rnd">
              <a:noFill/>
              <a:prstDash val="solid"/>
              <a:round/>
            </a:ln>
          </p:spPr>
          <p:txBody>
            <a:bodyPr/>
            <a:lstStyle/>
            <a:p>
              <a:endParaRPr lang="en-IL"/>
            </a:p>
          </p:txBody>
        </p:sp>
        <p:sp>
          <p:nvSpPr>
            <p:cNvPr id="5" name="TextBox 5"/>
            <p:cNvSpPr txBox="1"/>
            <p:nvPr/>
          </p:nvSpPr>
          <p:spPr>
            <a:xfrm>
              <a:off x="0" y="-47625"/>
              <a:ext cx="2430285" cy="2175333"/>
            </a:xfrm>
            <a:prstGeom prst="rect">
              <a:avLst/>
            </a:prstGeom>
          </p:spPr>
          <p:txBody>
            <a:bodyPr lIns="50800" tIns="50800" rIns="50800" bIns="50800" rtlCol="0" anchor="ctr"/>
            <a:lstStyle/>
            <a:p>
              <a:pPr marL="0" lvl="0" indent="0" algn="ctr">
                <a:lnSpc>
                  <a:spcPts val="3639"/>
                </a:lnSpc>
                <a:spcBef>
                  <a:spcPct val="0"/>
                </a:spcBef>
              </a:pPr>
              <a:endParaRPr/>
            </a:p>
          </p:txBody>
        </p:sp>
      </p:grpSp>
      <p:sp>
        <p:nvSpPr>
          <p:cNvPr id="6" name="Freeform 6"/>
          <p:cNvSpPr/>
          <p:nvPr/>
        </p:nvSpPr>
        <p:spPr>
          <a:xfrm>
            <a:off x="4652077" y="358495"/>
            <a:ext cx="8259469" cy="9262478"/>
          </a:xfrm>
          <a:custGeom>
            <a:avLst/>
            <a:gdLst/>
            <a:ahLst/>
            <a:cxnLst/>
            <a:rect l="l" t="t" r="r" b="b"/>
            <a:pathLst>
              <a:path w="7209466" h="8469269">
                <a:moveTo>
                  <a:pt x="0" y="0"/>
                </a:moveTo>
                <a:lnTo>
                  <a:pt x="7209465" y="0"/>
                </a:lnTo>
                <a:lnTo>
                  <a:pt x="7209465" y="8469269"/>
                </a:lnTo>
                <a:lnTo>
                  <a:pt x="0" y="8469269"/>
                </a:lnTo>
                <a:lnTo>
                  <a:pt x="0" y="0"/>
                </a:lnTo>
                <a:close/>
              </a:path>
            </a:pathLst>
          </a:custGeom>
          <a:blipFill>
            <a:blip r:embed="rId4"/>
            <a:stretch>
              <a:fillRect/>
            </a:stretch>
          </a:blipFill>
        </p:spPr>
        <p:txBody>
          <a:bodyPr/>
          <a:lstStyle/>
          <a:p>
            <a:endParaRPr lang="en-IL"/>
          </a:p>
        </p:txBody>
      </p:sp>
      <p:sp>
        <p:nvSpPr>
          <p:cNvPr id="12" name="TextBox 11">
            <a:extLst>
              <a:ext uri="{FF2B5EF4-FFF2-40B4-BE49-F238E27FC236}">
                <a16:creationId xmlns:a16="http://schemas.microsoft.com/office/drawing/2014/main" id="{9BB91BD7-6A43-BD24-71EC-DD484AA35844}"/>
              </a:ext>
            </a:extLst>
          </p:cNvPr>
          <p:cNvSpPr txBox="1"/>
          <p:nvPr/>
        </p:nvSpPr>
        <p:spPr>
          <a:xfrm>
            <a:off x="457200" y="9791700"/>
            <a:ext cx="2431371" cy="369332"/>
          </a:xfrm>
          <a:prstGeom prst="rect">
            <a:avLst/>
          </a:prstGeom>
          <a:noFill/>
        </p:spPr>
        <p:txBody>
          <a:bodyPr wrap="none" rtlCol="0">
            <a:spAutoFit/>
          </a:bodyPr>
          <a:lstStyle/>
          <a:p>
            <a:r>
              <a:rPr lang="en-IL" dirty="0"/>
              <a:t>9th IFSO Global Registry</a:t>
            </a:r>
          </a:p>
        </p:txBody>
      </p:sp>
      <p:sp>
        <p:nvSpPr>
          <p:cNvPr id="13" name="Rectangle 12">
            <a:extLst>
              <a:ext uri="{FF2B5EF4-FFF2-40B4-BE49-F238E27FC236}">
                <a16:creationId xmlns:a16="http://schemas.microsoft.com/office/drawing/2014/main" id="{5013D85B-279F-CB05-7E3A-B642647D9580}"/>
              </a:ext>
            </a:extLst>
          </p:cNvPr>
          <p:cNvSpPr/>
          <p:nvPr/>
        </p:nvSpPr>
        <p:spPr>
          <a:xfrm>
            <a:off x="4652077" y="5143500"/>
            <a:ext cx="8352847" cy="762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73</TotalTime>
  <Words>821</Words>
  <Application>Microsoft Macintosh PowerPoint</Application>
  <PresentationFormat>Custom</PresentationFormat>
  <Paragraphs>103</Paragraphs>
  <Slides>48</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48</vt:i4>
      </vt:variant>
    </vt:vector>
  </HeadingPairs>
  <TitlesOfParts>
    <vt:vector size="62" baseType="lpstr">
      <vt:lpstr>Montserrat</vt:lpstr>
      <vt:lpstr>Proxima Nova Bold Italics</vt:lpstr>
      <vt:lpstr>Abril Fatface</vt:lpstr>
      <vt:lpstr>Glacial Indifference Bold</vt:lpstr>
      <vt:lpstr>Cinzel Decorative Bold</vt:lpstr>
      <vt:lpstr>Calibri</vt:lpstr>
      <vt:lpstr>Brick Sans</vt:lpstr>
      <vt:lpstr>Bebas Neue</vt:lpstr>
      <vt:lpstr>Arial</vt:lpstr>
      <vt:lpstr>Montserrat Bold</vt:lpstr>
      <vt:lpstr>Slopes</vt:lpstr>
      <vt:lpstr>Arapey Bold</vt:lpstr>
      <vt:lpstr>Copperplate Gothic 32 BC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ONE ANASTOMOSIS GASTRIC BYPASS – The first procedure in Israel</dc:title>
  <cp:lastModifiedBy>adam abu abeid</cp:lastModifiedBy>
  <cp:revision>13</cp:revision>
  <dcterms:created xsi:type="dcterms:W3CDTF">2006-08-16T00:00:00Z</dcterms:created>
  <dcterms:modified xsi:type="dcterms:W3CDTF">2025-10-30T05:32:43Z</dcterms:modified>
  <dc:identifier>DAG25Yvhxno</dc:identifier>
</cp:coreProperties>
</file>